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70" r:id="rId9"/>
    <p:sldId id="271" r:id="rId10"/>
    <p:sldId id="272" r:id="rId11"/>
    <p:sldId id="273" r:id="rId12"/>
    <p:sldId id="274" r:id="rId13"/>
    <p:sldId id="275" r:id="rId14"/>
    <p:sldId id="276" r:id="rId15"/>
    <p:sldId id="265" r:id="rId16"/>
    <p:sldId id="264" r:id="rId17"/>
    <p:sldId id="269" r:id="rId18"/>
  </p:sldIdLst>
  <p:sldSz cx="11557000" cy="6502400"/>
  <p:notesSz cx="6858000" cy="9144000"/>
  <p:embeddedFontLst>
    <p:embeddedFont>
      <p:font typeface="思源黑体 CN Heavy" panose="02010600030101010101" charset="-128"/>
      <p:regular r:id="rId20"/>
    </p:embeddedFont>
    <p:embeddedFont>
      <p:font typeface="思源黑体 CN Light" panose="02010600030101010101" charset="-128"/>
      <p:regular r:id="rId21"/>
    </p:embeddedFont>
    <p:embeddedFont>
      <p:font typeface="Calibri" panose="020F0502020204030204" pitchFamily="34" charset="0"/>
      <p:regular r:id="rId22"/>
      <p:bold r:id="rId23"/>
      <p:italic r:id="rId24"/>
      <p:boldItalic r:id="rId25"/>
    </p:embeddedFont>
    <p:embeddedFont>
      <p:font typeface="等线" panose="02010600030101010101" pitchFamily="2" charset="-122"/>
      <p:regular r:id="rId26"/>
      <p:bold r:id="rId27"/>
    </p:embeddedFont>
    <p:embeddedFont>
      <p:font typeface="微软雅黑" panose="020B0503020204020204" pitchFamily="34" charset="-122"/>
      <p:regular r:id="rId28"/>
      <p:bold r:id="rId29"/>
    </p:embeddedFont>
    <p:embeddedFont>
      <p:font typeface="微软雅黑" panose="020B0503020204020204" pitchFamily="34" charset="-122"/>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5454"/>
    <a:srgbClr val="FCFBF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9125" autoAdjust="0"/>
  </p:normalViewPr>
  <p:slideViewPr>
    <p:cSldViewPr>
      <p:cViewPr varScale="1">
        <p:scale>
          <a:sx n="62" d="100"/>
          <a:sy n="62" d="100"/>
        </p:scale>
        <p:origin x="951" y="3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8D3F5-78A8-4F13-B2F6-96E9038574BF}" type="datetimeFigureOut">
              <a:rPr lang="zh-CN" altLang="en-US" smtClean="0"/>
              <a:t>2022/7/14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2B8EC-92D9-48C8-B917-7DD2916914BB}" type="slidenum">
              <a:rPr lang="zh-CN" altLang="en-US" smtClean="0"/>
              <a:t>‹#›</a:t>
            </a:fld>
            <a:endParaRPr lang="zh-CN" altLang="en-US"/>
          </a:p>
        </p:txBody>
      </p:sp>
    </p:spTree>
    <p:extLst>
      <p:ext uri="{BB962C8B-B14F-4D97-AF65-F5344CB8AC3E}">
        <p14:creationId xmlns:p14="http://schemas.microsoft.com/office/powerpoint/2010/main" val="228169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52B8EC-92D9-48C8-B917-7DD2916914BB}" type="slidenum">
              <a:rPr lang="zh-CN" altLang="en-US" smtClean="0"/>
              <a:t>1</a:t>
            </a:fld>
            <a:endParaRPr lang="zh-CN" altLang="en-US"/>
          </a:p>
        </p:txBody>
      </p:sp>
    </p:spTree>
    <p:extLst>
      <p:ext uri="{BB962C8B-B14F-4D97-AF65-F5344CB8AC3E}">
        <p14:creationId xmlns:p14="http://schemas.microsoft.com/office/powerpoint/2010/main" val="3218914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52B8EC-92D9-48C8-B917-7DD2916914BB}" type="slidenum">
              <a:rPr lang="zh-CN" altLang="en-US" smtClean="0"/>
              <a:t>14</a:t>
            </a:fld>
            <a:endParaRPr lang="zh-CN" altLang="en-US"/>
          </a:p>
        </p:txBody>
      </p:sp>
    </p:spTree>
    <p:extLst>
      <p:ext uri="{BB962C8B-B14F-4D97-AF65-F5344CB8AC3E}">
        <p14:creationId xmlns:p14="http://schemas.microsoft.com/office/powerpoint/2010/main" val="59154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52B8EC-92D9-48C8-B917-7DD2916914BB}" type="slidenum">
              <a:rPr lang="zh-CN" altLang="en-US" smtClean="0"/>
              <a:t>15</a:t>
            </a:fld>
            <a:endParaRPr lang="zh-CN" altLang="en-US"/>
          </a:p>
        </p:txBody>
      </p:sp>
    </p:spTree>
    <p:extLst>
      <p:ext uri="{BB962C8B-B14F-4D97-AF65-F5344CB8AC3E}">
        <p14:creationId xmlns:p14="http://schemas.microsoft.com/office/powerpoint/2010/main" val="1364213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紫宸同样专注于提升用户体验，具有以下核心优势：入手门槛低、易于管理、分析全面直观、覆盖多个使用场景</a:t>
            </a:r>
          </a:p>
        </p:txBody>
      </p:sp>
      <p:sp>
        <p:nvSpPr>
          <p:cNvPr id="4" name="灯片编号占位符 3"/>
          <p:cNvSpPr>
            <a:spLocks noGrp="1"/>
          </p:cNvSpPr>
          <p:nvPr>
            <p:ph type="sldNum" sz="quarter" idx="5"/>
          </p:nvPr>
        </p:nvSpPr>
        <p:spPr/>
        <p:txBody>
          <a:bodyPr/>
          <a:lstStyle/>
          <a:p>
            <a:fld id="{FD52B8EC-92D9-48C8-B917-7DD2916914BB}" type="slidenum">
              <a:rPr lang="zh-CN" altLang="en-US" smtClean="0"/>
              <a:t>16</a:t>
            </a:fld>
            <a:endParaRPr lang="zh-CN" altLang="en-US"/>
          </a:p>
        </p:txBody>
      </p:sp>
    </p:spTree>
    <p:extLst>
      <p:ext uri="{BB962C8B-B14F-4D97-AF65-F5344CB8AC3E}">
        <p14:creationId xmlns:p14="http://schemas.microsoft.com/office/powerpoint/2010/main" val="2685942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52B8EC-92D9-48C8-B917-7DD2916914BB}" type="slidenum">
              <a:rPr lang="zh-CN" altLang="en-US" smtClean="0"/>
              <a:t>17</a:t>
            </a:fld>
            <a:endParaRPr lang="zh-CN" altLang="en-US"/>
          </a:p>
        </p:txBody>
      </p:sp>
    </p:spTree>
    <p:extLst>
      <p:ext uri="{BB962C8B-B14F-4D97-AF65-F5344CB8AC3E}">
        <p14:creationId xmlns:p14="http://schemas.microsoft.com/office/powerpoint/2010/main" val="905396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52B8EC-92D9-48C8-B917-7DD2916914BB}" type="slidenum">
              <a:rPr lang="zh-CN" altLang="en-US" smtClean="0"/>
              <a:t>2</a:t>
            </a:fld>
            <a:endParaRPr lang="zh-CN" altLang="en-US"/>
          </a:p>
        </p:txBody>
      </p:sp>
    </p:spTree>
    <p:extLst>
      <p:ext uri="{BB962C8B-B14F-4D97-AF65-F5344CB8AC3E}">
        <p14:creationId xmlns:p14="http://schemas.microsoft.com/office/powerpoint/2010/main" val="1091724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52B8EC-92D9-48C8-B917-7DD2916914BB}" type="slidenum">
              <a:rPr lang="zh-CN" altLang="en-US" smtClean="0"/>
              <a:t>7</a:t>
            </a:fld>
            <a:endParaRPr lang="zh-CN" altLang="en-US"/>
          </a:p>
        </p:txBody>
      </p:sp>
    </p:spTree>
    <p:extLst>
      <p:ext uri="{BB962C8B-B14F-4D97-AF65-F5344CB8AC3E}">
        <p14:creationId xmlns:p14="http://schemas.microsoft.com/office/powerpoint/2010/main" val="1545459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前端使用了</a:t>
            </a:r>
            <a:r>
              <a:rPr lang="en-US" altLang="zh-CN" dirty="0"/>
              <a:t>react</a:t>
            </a:r>
            <a:r>
              <a:rPr lang="zh-CN" altLang="en-US" dirty="0"/>
              <a:t>框架并使用</a:t>
            </a:r>
            <a:r>
              <a:rPr lang="en-US" altLang="zh-CN" dirty="0" err="1"/>
              <a:t>ts</a:t>
            </a:r>
            <a:r>
              <a:rPr lang="zh-CN" altLang="en-US" dirty="0"/>
              <a:t>语言开发，根据设计修改了</a:t>
            </a:r>
            <a:r>
              <a:rPr lang="en-US" altLang="zh-CN" dirty="0" err="1"/>
              <a:t>mui</a:t>
            </a:r>
            <a:r>
              <a:rPr lang="zh-CN" altLang="en-US" dirty="0"/>
              <a:t>中的相关组件并使用</a:t>
            </a:r>
            <a:r>
              <a:rPr lang="en-US" altLang="zh-CN" dirty="0"/>
              <a:t>nginx</a:t>
            </a:r>
            <a:r>
              <a:rPr lang="zh-CN" altLang="en-US" dirty="0"/>
              <a:t>配置负载均衡，使用阿里云</a:t>
            </a:r>
            <a:r>
              <a:rPr lang="en-US" altLang="zh-CN" dirty="0"/>
              <a:t>ECS</a:t>
            </a:r>
            <a:r>
              <a:rPr lang="zh-CN" altLang="en-US" dirty="0"/>
              <a:t>为用户提供域名访问。</a:t>
            </a:r>
            <a:endParaRPr lang="en-US" altLang="zh-CN" dirty="0"/>
          </a:p>
          <a:p>
            <a:r>
              <a:rPr lang="zh-CN" altLang="en-US" dirty="0"/>
              <a:t>后端使用</a:t>
            </a:r>
            <a:r>
              <a:rPr lang="en-US" altLang="zh-CN" dirty="0"/>
              <a:t>go</a:t>
            </a:r>
            <a:r>
              <a:rPr lang="zh-CN" altLang="en-US" dirty="0"/>
              <a:t>语言开发，使用</a:t>
            </a:r>
            <a:r>
              <a:rPr lang="en-US" altLang="zh-CN" dirty="0" err="1"/>
              <a:t>frp</a:t>
            </a:r>
            <a:r>
              <a:rPr lang="zh-CN" altLang="en-US" dirty="0"/>
              <a:t>内网穿透技术为前端请求提供数据库和算法服务，也进行了容错处理。</a:t>
            </a:r>
            <a:endParaRPr lang="en-US" altLang="zh-CN" dirty="0"/>
          </a:p>
          <a:p>
            <a:r>
              <a:rPr lang="zh-CN" altLang="en-US" dirty="0"/>
              <a:t>算法层面，模型导出后使用</a:t>
            </a:r>
            <a:r>
              <a:rPr lang="en-US" altLang="zh-CN" dirty="0"/>
              <a:t>flask</a:t>
            </a:r>
            <a:r>
              <a:rPr lang="zh-CN" altLang="en-US" dirty="0"/>
              <a:t>启动算法接口与</a:t>
            </a:r>
            <a:r>
              <a:rPr lang="en-US" altLang="zh-CN" dirty="0"/>
              <a:t>go</a:t>
            </a:r>
            <a:r>
              <a:rPr lang="zh-CN" altLang="en-US" dirty="0"/>
              <a:t>进行通信为用户提供算法功能服务</a:t>
            </a:r>
          </a:p>
        </p:txBody>
      </p:sp>
      <p:sp>
        <p:nvSpPr>
          <p:cNvPr id="4" name="灯片编号占位符 3"/>
          <p:cNvSpPr>
            <a:spLocks noGrp="1"/>
          </p:cNvSpPr>
          <p:nvPr>
            <p:ph type="sldNum" sz="quarter" idx="5"/>
          </p:nvPr>
        </p:nvSpPr>
        <p:spPr/>
        <p:txBody>
          <a:bodyPr/>
          <a:lstStyle/>
          <a:p>
            <a:fld id="{FD52B8EC-92D9-48C8-B917-7DD2916914BB}" type="slidenum">
              <a:rPr lang="zh-CN" altLang="en-US" smtClean="0"/>
              <a:t>8</a:t>
            </a:fld>
            <a:endParaRPr lang="zh-CN" altLang="en-US"/>
          </a:p>
        </p:txBody>
      </p:sp>
    </p:spTree>
    <p:extLst>
      <p:ext uri="{BB962C8B-B14F-4D97-AF65-F5344CB8AC3E}">
        <p14:creationId xmlns:p14="http://schemas.microsoft.com/office/powerpoint/2010/main" val="1736966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前端使用了</a:t>
            </a:r>
            <a:r>
              <a:rPr lang="en-US" altLang="zh-CN" dirty="0"/>
              <a:t>react</a:t>
            </a:r>
            <a:r>
              <a:rPr lang="zh-CN" altLang="en-US" dirty="0"/>
              <a:t>框架并使用</a:t>
            </a:r>
            <a:r>
              <a:rPr lang="en-US" altLang="zh-CN" dirty="0" err="1"/>
              <a:t>ts</a:t>
            </a:r>
            <a:r>
              <a:rPr lang="zh-CN" altLang="en-US" dirty="0"/>
              <a:t>语言开发并根据设计修改了</a:t>
            </a:r>
            <a:r>
              <a:rPr lang="en-US" altLang="zh-CN" dirty="0" err="1"/>
              <a:t>mui</a:t>
            </a:r>
            <a:r>
              <a:rPr lang="zh-CN" altLang="en-US" dirty="0"/>
              <a:t>中的相关组件并使用</a:t>
            </a:r>
            <a:r>
              <a:rPr lang="en-US" altLang="zh-CN" dirty="0"/>
              <a:t>nginx</a:t>
            </a:r>
            <a:r>
              <a:rPr lang="zh-CN" altLang="en-US" dirty="0"/>
              <a:t>配置负载均衡，使用阿里云</a:t>
            </a:r>
            <a:r>
              <a:rPr lang="en-US" altLang="zh-CN" dirty="0"/>
              <a:t>ECS</a:t>
            </a:r>
            <a:r>
              <a:rPr lang="zh-CN" altLang="en-US" dirty="0"/>
              <a:t>为用户提供域名访问</a:t>
            </a:r>
            <a:endParaRPr lang="en-US" altLang="zh-CN" dirty="0"/>
          </a:p>
          <a:p>
            <a:r>
              <a:rPr lang="zh-CN" altLang="en-US" dirty="0"/>
              <a:t>后端使用</a:t>
            </a:r>
            <a:r>
              <a:rPr lang="en-US" altLang="zh-CN" dirty="0"/>
              <a:t>go</a:t>
            </a:r>
            <a:r>
              <a:rPr lang="zh-CN" altLang="en-US" dirty="0"/>
              <a:t>语言开发，使用</a:t>
            </a:r>
            <a:r>
              <a:rPr lang="en-US" altLang="zh-CN" dirty="0" err="1"/>
              <a:t>frp</a:t>
            </a:r>
            <a:r>
              <a:rPr lang="zh-CN" altLang="en-US" dirty="0"/>
              <a:t>内网穿透技术为前端请求提供数据库和算法服务，也进行了容错处理</a:t>
            </a:r>
            <a:endParaRPr lang="en-US" altLang="zh-CN" dirty="0"/>
          </a:p>
          <a:p>
            <a:r>
              <a:rPr lang="zh-CN" altLang="en-US" dirty="0"/>
              <a:t>算法层面，模型导出后使用</a:t>
            </a:r>
            <a:r>
              <a:rPr lang="en-US" altLang="zh-CN" dirty="0"/>
              <a:t>flask</a:t>
            </a:r>
            <a:r>
              <a:rPr lang="zh-CN" altLang="en-US" dirty="0"/>
              <a:t>启动算法接口与</a:t>
            </a:r>
            <a:r>
              <a:rPr lang="en-US" altLang="zh-CN" dirty="0"/>
              <a:t>go</a:t>
            </a:r>
            <a:r>
              <a:rPr lang="zh-CN" altLang="en-US" dirty="0"/>
              <a:t>进行通信为用户提供算法功能服务</a:t>
            </a:r>
          </a:p>
        </p:txBody>
      </p:sp>
      <p:sp>
        <p:nvSpPr>
          <p:cNvPr id="4" name="灯片编号占位符 3"/>
          <p:cNvSpPr>
            <a:spLocks noGrp="1"/>
          </p:cNvSpPr>
          <p:nvPr>
            <p:ph type="sldNum" sz="quarter" idx="5"/>
          </p:nvPr>
        </p:nvSpPr>
        <p:spPr/>
        <p:txBody>
          <a:bodyPr/>
          <a:lstStyle/>
          <a:p>
            <a:fld id="{FD52B8EC-92D9-48C8-B917-7DD2916914BB}" type="slidenum">
              <a:rPr lang="zh-CN" altLang="en-US" smtClean="0"/>
              <a:t>9</a:t>
            </a:fld>
            <a:endParaRPr lang="zh-CN" altLang="en-US"/>
          </a:p>
        </p:txBody>
      </p:sp>
    </p:spTree>
    <p:extLst>
      <p:ext uri="{BB962C8B-B14F-4D97-AF65-F5344CB8AC3E}">
        <p14:creationId xmlns:p14="http://schemas.microsoft.com/office/powerpoint/2010/main" val="2137792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前端使用了</a:t>
            </a:r>
            <a:r>
              <a:rPr lang="en-US" altLang="zh-CN" dirty="0"/>
              <a:t>react</a:t>
            </a:r>
            <a:r>
              <a:rPr lang="zh-CN" altLang="en-US" dirty="0"/>
              <a:t>框架并使用</a:t>
            </a:r>
            <a:r>
              <a:rPr lang="en-US" altLang="zh-CN" dirty="0" err="1"/>
              <a:t>ts</a:t>
            </a:r>
            <a:r>
              <a:rPr lang="zh-CN" altLang="en-US" dirty="0"/>
              <a:t>语言开发并根据设计修改了</a:t>
            </a:r>
            <a:r>
              <a:rPr lang="en-US" altLang="zh-CN" dirty="0" err="1"/>
              <a:t>mui</a:t>
            </a:r>
            <a:r>
              <a:rPr lang="zh-CN" altLang="en-US" dirty="0"/>
              <a:t>中的相关组件并使用</a:t>
            </a:r>
            <a:r>
              <a:rPr lang="en-US" altLang="zh-CN" dirty="0"/>
              <a:t>nginx</a:t>
            </a:r>
            <a:r>
              <a:rPr lang="zh-CN" altLang="en-US" dirty="0"/>
              <a:t>配置负载均衡，使用阿里云</a:t>
            </a:r>
            <a:r>
              <a:rPr lang="en-US" altLang="zh-CN" dirty="0"/>
              <a:t>ECS</a:t>
            </a:r>
            <a:r>
              <a:rPr lang="zh-CN" altLang="en-US" dirty="0"/>
              <a:t>为用户提供域名访问</a:t>
            </a:r>
            <a:endParaRPr lang="en-US" altLang="zh-CN" dirty="0"/>
          </a:p>
          <a:p>
            <a:r>
              <a:rPr lang="zh-CN" altLang="en-US" dirty="0"/>
              <a:t>后端使用</a:t>
            </a:r>
            <a:r>
              <a:rPr lang="en-US" altLang="zh-CN" dirty="0"/>
              <a:t>go</a:t>
            </a:r>
            <a:r>
              <a:rPr lang="zh-CN" altLang="en-US" dirty="0"/>
              <a:t>语言开发，使用</a:t>
            </a:r>
            <a:r>
              <a:rPr lang="en-US" altLang="zh-CN" dirty="0" err="1"/>
              <a:t>frp</a:t>
            </a:r>
            <a:r>
              <a:rPr lang="zh-CN" altLang="en-US" dirty="0"/>
              <a:t>内网穿透技术为前端请求提供数据库和算法服务，也进行了容错处理</a:t>
            </a:r>
            <a:endParaRPr lang="en-US" altLang="zh-CN" dirty="0"/>
          </a:p>
          <a:p>
            <a:r>
              <a:rPr lang="zh-CN" altLang="en-US" dirty="0"/>
              <a:t>算法层面，模型导出后使用</a:t>
            </a:r>
            <a:r>
              <a:rPr lang="en-US" altLang="zh-CN" dirty="0"/>
              <a:t>flask</a:t>
            </a:r>
            <a:r>
              <a:rPr lang="zh-CN" altLang="en-US" dirty="0"/>
              <a:t>启动算法接口与</a:t>
            </a:r>
            <a:r>
              <a:rPr lang="en-US" altLang="zh-CN" dirty="0"/>
              <a:t>go</a:t>
            </a:r>
            <a:r>
              <a:rPr lang="zh-CN" altLang="en-US" dirty="0"/>
              <a:t>进行通信为用户提供算法功能服务</a:t>
            </a:r>
          </a:p>
        </p:txBody>
      </p:sp>
      <p:sp>
        <p:nvSpPr>
          <p:cNvPr id="4" name="灯片编号占位符 3"/>
          <p:cNvSpPr>
            <a:spLocks noGrp="1"/>
          </p:cNvSpPr>
          <p:nvPr>
            <p:ph type="sldNum" sz="quarter" idx="5"/>
          </p:nvPr>
        </p:nvSpPr>
        <p:spPr/>
        <p:txBody>
          <a:bodyPr/>
          <a:lstStyle/>
          <a:p>
            <a:fld id="{FD52B8EC-92D9-48C8-B917-7DD2916914BB}" type="slidenum">
              <a:rPr lang="zh-CN" altLang="en-US" smtClean="0"/>
              <a:t>10</a:t>
            </a:fld>
            <a:endParaRPr lang="zh-CN" altLang="en-US"/>
          </a:p>
        </p:txBody>
      </p:sp>
    </p:spTree>
    <p:extLst>
      <p:ext uri="{BB962C8B-B14F-4D97-AF65-F5344CB8AC3E}">
        <p14:creationId xmlns:p14="http://schemas.microsoft.com/office/powerpoint/2010/main" val="1371701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使用</a:t>
            </a:r>
            <a:r>
              <a:rPr lang="en-US" altLang="zh-CN" dirty="0"/>
              <a:t>typescript</a:t>
            </a:r>
            <a:r>
              <a:rPr lang="zh-CN" altLang="en-US" dirty="0"/>
              <a:t>进行严格类型约束，降低发生</a:t>
            </a:r>
            <a:r>
              <a:rPr lang="en-US" altLang="zh-CN" dirty="0"/>
              <a:t>bug</a:t>
            </a:r>
            <a:r>
              <a:rPr lang="zh-CN" altLang="en-US" dirty="0"/>
              <a:t>的可能性 </a:t>
            </a:r>
            <a:r>
              <a:rPr lang="en-US" altLang="zh-CN" dirty="0"/>
              <a:t>2. </a:t>
            </a:r>
            <a:r>
              <a:rPr lang="zh-CN" altLang="en-US" dirty="0"/>
              <a:t>使用</a:t>
            </a:r>
            <a:r>
              <a:rPr lang="en-US" altLang="zh-CN" dirty="0" err="1"/>
              <a:t>mobx</a:t>
            </a:r>
            <a:r>
              <a:rPr lang="zh-CN" altLang="en-US" dirty="0"/>
              <a:t>进行状态管理，提供方法直接操纵</a:t>
            </a:r>
            <a:r>
              <a:rPr lang="en-US" altLang="zh-CN" dirty="0"/>
              <a:t>store</a:t>
            </a:r>
            <a:r>
              <a:rPr lang="zh-CN" altLang="en-US" dirty="0"/>
              <a:t>，比层层</a:t>
            </a:r>
            <a:r>
              <a:rPr lang="en-US" altLang="zh-CN" dirty="0"/>
              <a:t>props</a:t>
            </a:r>
            <a:r>
              <a:rPr lang="zh-CN" altLang="en-US" dirty="0"/>
              <a:t>传参更加直观，组件间的通信变得更加容易 </a:t>
            </a:r>
            <a:r>
              <a:rPr lang="en-US" altLang="zh-CN" dirty="0"/>
              <a:t>3.</a:t>
            </a:r>
            <a:r>
              <a:rPr lang="zh-CN" altLang="en-US" dirty="0"/>
              <a:t>实现了响应式布局，在不同分辨率的</a:t>
            </a:r>
            <a:r>
              <a:rPr lang="en-US" altLang="zh-CN" dirty="0"/>
              <a:t>pc</a:t>
            </a:r>
            <a:r>
              <a:rPr lang="zh-CN" altLang="en-US" dirty="0"/>
              <a:t>设备上都可以正常访问 </a:t>
            </a:r>
            <a:r>
              <a:rPr lang="en-US" altLang="zh-CN" dirty="0"/>
              <a:t>4. </a:t>
            </a:r>
            <a:r>
              <a:rPr lang="zh-CN" altLang="en-US" dirty="0"/>
              <a:t>用户体验良好，在上传文件和检测项目时都添加了</a:t>
            </a:r>
            <a:r>
              <a:rPr lang="en-US" altLang="zh-CN" dirty="0"/>
              <a:t>loading</a:t>
            </a:r>
            <a:r>
              <a:rPr lang="zh-CN" altLang="en-US" dirty="0"/>
              <a:t>，页面内无明显卡顿</a:t>
            </a:r>
          </a:p>
        </p:txBody>
      </p:sp>
      <p:sp>
        <p:nvSpPr>
          <p:cNvPr id="4" name="灯片编号占位符 3"/>
          <p:cNvSpPr>
            <a:spLocks noGrp="1"/>
          </p:cNvSpPr>
          <p:nvPr>
            <p:ph type="sldNum" sz="quarter" idx="5"/>
          </p:nvPr>
        </p:nvSpPr>
        <p:spPr/>
        <p:txBody>
          <a:bodyPr/>
          <a:lstStyle/>
          <a:p>
            <a:fld id="{FD52B8EC-92D9-48C8-B917-7DD2916914BB}" type="slidenum">
              <a:rPr lang="zh-CN" altLang="en-US" smtClean="0"/>
              <a:t>11</a:t>
            </a:fld>
            <a:endParaRPr lang="zh-CN" altLang="en-US"/>
          </a:p>
        </p:txBody>
      </p:sp>
    </p:spTree>
    <p:extLst>
      <p:ext uri="{BB962C8B-B14F-4D97-AF65-F5344CB8AC3E}">
        <p14:creationId xmlns:p14="http://schemas.microsoft.com/office/powerpoint/2010/main" val="378681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err="1"/>
              <a:t>hashmap</a:t>
            </a:r>
            <a:r>
              <a:rPr lang="zh-CN" altLang="en-US" dirty="0"/>
              <a:t>和读写锁实现分布式锁、使用</a:t>
            </a:r>
            <a:r>
              <a:rPr lang="en-US" altLang="zh-CN" dirty="0" err="1"/>
              <a:t>bfs</a:t>
            </a:r>
            <a:r>
              <a:rPr lang="zh-CN" altLang="en-US" dirty="0"/>
              <a:t>对图片进行分析、设计</a:t>
            </a:r>
            <a:r>
              <a:rPr lang="en-US" altLang="zh-CN" dirty="0"/>
              <a:t>python</a:t>
            </a:r>
            <a:r>
              <a:rPr lang="zh-CN" altLang="en-US" dirty="0"/>
              <a:t>与</a:t>
            </a:r>
            <a:r>
              <a:rPr lang="en-US" altLang="zh-CN" dirty="0"/>
              <a:t>go</a:t>
            </a:r>
            <a:r>
              <a:rPr lang="zh-CN" altLang="en-US" dirty="0"/>
              <a:t>通信协议（字符串解析）、使用</a:t>
            </a:r>
            <a:r>
              <a:rPr lang="en-US" altLang="zh-CN" dirty="0"/>
              <a:t>image</a:t>
            </a:r>
            <a:r>
              <a:rPr lang="zh-CN" altLang="en-US" dirty="0"/>
              <a:t>库渲染与处理图片</a:t>
            </a:r>
          </a:p>
        </p:txBody>
      </p:sp>
      <p:sp>
        <p:nvSpPr>
          <p:cNvPr id="4" name="灯片编号占位符 3"/>
          <p:cNvSpPr>
            <a:spLocks noGrp="1"/>
          </p:cNvSpPr>
          <p:nvPr>
            <p:ph type="sldNum" sz="quarter" idx="5"/>
          </p:nvPr>
        </p:nvSpPr>
        <p:spPr/>
        <p:txBody>
          <a:bodyPr/>
          <a:lstStyle/>
          <a:p>
            <a:fld id="{FD52B8EC-92D9-48C8-B917-7DD2916914BB}" type="slidenum">
              <a:rPr lang="zh-CN" altLang="en-US" smtClean="0"/>
              <a:t>12</a:t>
            </a:fld>
            <a:endParaRPr lang="zh-CN" altLang="en-US"/>
          </a:p>
        </p:txBody>
      </p:sp>
    </p:spTree>
    <p:extLst>
      <p:ext uri="{BB962C8B-B14F-4D97-AF65-F5344CB8AC3E}">
        <p14:creationId xmlns:p14="http://schemas.microsoft.com/office/powerpoint/2010/main" val="3020513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使用形态学腐蚀膨胀操作去除变化检测中的噪声点，同时根据检测结果中的物体轮廓多边形模拟去除形状极其不规律的检测物体，提升检测的整体质量</a:t>
            </a:r>
            <a:br>
              <a:rPr lang="zh-CN" altLang="en-US" dirty="0"/>
            </a:br>
            <a:r>
              <a:rPr lang="en-US" altLang="zh-CN" dirty="0"/>
              <a:t>2.</a:t>
            </a:r>
            <a:r>
              <a:rPr lang="zh-CN" altLang="en-US" dirty="0"/>
              <a:t>算法在</a:t>
            </a:r>
            <a:r>
              <a:rPr lang="en-US" altLang="zh-CN" dirty="0"/>
              <a:t>python</a:t>
            </a:r>
            <a:r>
              <a:rPr lang="zh-CN" altLang="en-US" dirty="0"/>
              <a:t>层面上使用</a:t>
            </a:r>
            <a:r>
              <a:rPr lang="en-US" altLang="zh-CN" dirty="0"/>
              <a:t>flask</a:t>
            </a:r>
            <a:r>
              <a:rPr lang="zh-CN" altLang="en-US" dirty="0"/>
              <a:t>轻量级后端部署为</a:t>
            </a:r>
            <a:r>
              <a:rPr lang="en-US" altLang="zh-CN" dirty="0"/>
              <a:t>go</a:t>
            </a:r>
            <a:r>
              <a:rPr lang="zh-CN" altLang="en-US" dirty="0"/>
              <a:t>提供算法功能支持，可以支持模型的快速部署，并通过丰富的库进行结果后处理满足前后端的数据要求</a:t>
            </a:r>
          </a:p>
        </p:txBody>
      </p:sp>
      <p:sp>
        <p:nvSpPr>
          <p:cNvPr id="4" name="灯片编号占位符 3"/>
          <p:cNvSpPr>
            <a:spLocks noGrp="1"/>
          </p:cNvSpPr>
          <p:nvPr>
            <p:ph type="sldNum" sz="quarter" idx="5"/>
          </p:nvPr>
        </p:nvSpPr>
        <p:spPr/>
        <p:txBody>
          <a:bodyPr/>
          <a:lstStyle/>
          <a:p>
            <a:fld id="{FD52B8EC-92D9-48C8-B917-7DD2916914BB}" type="slidenum">
              <a:rPr lang="zh-CN" altLang="en-US" smtClean="0"/>
              <a:t>13</a:t>
            </a:fld>
            <a:endParaRPr lang="zh-CN" altLang="en-US"/>
          </a:p>
        </p:txBody>
      </p:sp>
    </p:spTree>
    <p:extLst>
      <p:ext uri="{BB962C8B-B14F-4D97-AF65-F5344CB8AC3E}">
        <p14:creationId xmlns:p14="http://schemas.microsoft.com/office/powerpoint/2010/main" val="2816601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zichen.danmoits.com/hom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507357" y="7074230"/>
            <a:ext cx="2349500" cy="2730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400" b="0">
                <a:solidFill>
                  <a:srgbClr val="212121"/>
                </a:solidFill>
                <a:latin typeface="思源黑体 CN Heavy"/>
                <a:ea typeface="思源黑体 CN Heavy"/>
              </a:rPr>
              <a:t>汇编时间：2020年10月25日</a:t>
            </a:r>
            <a:endParaRPr lang="en-US" sz="1100"/>
          </a:p>
        </p:txBody>
      </p:sp>
      <p:pic>
        <p:nvPicPr>
          <p:cNvPr id="3" name="Picture 2"/>
          <p:cNvPicPr>
            <a:picLocks noChangeAspect="1"/>
          </p:cNvPicPr>
          <p:nvPr/>
        </p:nvPicPr>
        <p:blipFill>
          <a:blip r:embed="rId4"/>
          <a:stretch>
            <a:fillRect/>
          </a:stretch>
        </p:blipFill>
        <p:spPr>
          <a:xfrm>
            <a:off x="492925" y="169227"/>
            <a:ext cx="307174" cy="161226"/>
          </a:xfrm>
          <a:prstGeom prst="rect">
            <a:avLst/>
          </a:prstGeom>
        </p:spPr>
      </p:pic>
      <p:sp>
        <p:nvSpPr>
          <p:cNvPr id="4" name="Freeform 3"/>
          <p:cNvSpPr/>
          <p:nvPr/>
        </p:nvSpPr>
        <p:spPr>
          <a:xfrm>
            <a:off x="1155700" y="1371600"/>
            <a:ext cx="5334000" cy="3657600"/>
          </a:xfrm>
          <a:custGeom>
            <a:avLst/>
            <a:gdLst/>
            <a:ahLst/>
            <a:cxnLst/>
            <a:rect l="l" t="t" r="r" b="b"/>
            <a:pathLst>
              <a:path w="5334000" h="3657600">
                <a:moveTo>
                  <a:pt x="0" y="127000"/>
                </a:moveTo>
                <a:cubicBezTo>
                  <a:pt x="0" y="56860"/>
                  <a:pt x="56860" y="0"/>
                  <a:pt x="127000" y="0"/>
                </a:cubicBezTo>
                <a:lnTo>
                  <a:pt x="5207000" y="0"/>
                </a:lnTo>
                <a:cubicBezTo>
                  <a:pt x="5277140" y="0"/>
                  <a:pt x="5334000" y="56860"/>
                  <a:pt x="5334000" y="127000"/>
                </a:cubicBezTo>
                <a:lnTo>
                  <a:pt x="5334000" y="3530600"/>
                </a:lnTo>
                <a:cubicBezTo>
                  <a:pt x="5334000" y="3600740"/>
                  <a:pt x="5277140" y="3657600"/>
                  <a:pt x="5207000" y="3657600"/>
                </a:cubicBezTo>
                <a:lnTo>
                  <a:pt x="127000" y="3657600"/>
                </a:lnTo>
                <a:cubicBezTo>
                  <a:pt x="56860" y="3657600"/>
                  <a:pt x="0" y="3600740"/>
                  <a:pt x="0" y="3530600"/>
                </a:cubicBezTo>
                <a:lnTo>
                  <a:pt x="0" y="127000"/>
                </a:lnTo>
                <a:close/>
              </a:path>
            </a:pathLst>
          </a:custGeom>
          <a:solidFill>
            <a:srgbClr val="FCFBF4"/>
          </a:solidFill>
        </p:spPr>
        <p:txBody>
          <a:bodyPr lIns="127000" rIns="127000" rtlCol="0" anchor="ctr"/>
          <a:lstStyle/>
          <a:p>
            <a:pPr algn="l"/>
            <a:endParaRPr lang="en-US" sz="1100"/>
          </a:p>
        </p:txBody>
      </p:sp>
      <p:sp>
        <p:nvSpPr>
          <p:cNvPr id="5" name="TextBox 4"/>
          <p:cNvSpPr txBox="1"/>
          <p:nvPr/>
        </p:nvSpPr>
        <p:spPr>
          <a:xfrm>
            <a:off x="1524000" y="1828800"/>
            <a:ext cx="2108200" cy="546100"/>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2000" b="0">
                <a:solidFill>
                  <a:srgbClr val="000000"/>
                </a:solidFill>
                <a:latin typeface="思源黑体 CN Heavy"/>
                <a:ea typeface="思源黑体 CN Heavy"/>
              </a:rPr>
              <a:t>欢迎使用</a:t>
            </a:r>
            <a:endParaRPr lang="en-US" sz="1100"/>
          </a:p>
        </p:txBody>
      </p:sp>
      <p:sp>
        <p:nvSpPr>
          <p:cNvPr id="6" name="TextBox 5"/>
          <p:cNvSpPr txBox="1"/>
          <p:nvPr/>
        </p:nvSpPr>
        <p:spPr>
          <a:xfrm>
            <a:off x="1498308" y="2298700"/>
            <a:ext cx="4082466" cy="901700"/>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4000" b="1">
                <a:solidFill>
                  <a:srgbClr val="256D71"/>
                </a:solidFill>
                <a:latin typeface="思源黑体 CN Heavy"/>
                <a:ea typeface="思源黑体 CN Heavy"/>
              </a:rPr>
              <a:t>紫宸AI遥感系统</a:t>
            </a:r>
            <a:endParaRPr lang="en-US" sz="1100"/>
          </a:p>
        </p:txBody>
      </p:sp>
      <p:sp>
        <p:nvSpPr>
          <p:cNvPr id="7" name="Freeform 6"/>
          <p:cNvSpPr/>
          <p:nvPr/>
        </p:nvSpPr>
        <p:spPr>
          <a:xfrm>
            <a:off x="1420863" y="5758662"/>
            <a:ext cx="9093200" cy="743737"/>
          </a:xfrm>
          <a:custGeom>
            <a:avLst/>
            <a:gdLst/>
            <a:ahLst/>
            <a:cxnLst/>
            <a:rect l="l" t="t" r="r" b="b"/>
            <a:pathLst>
              <a:path w="9093200" h="743737">
                <a:moveTo>
                  <a:pt x="0" y="0"/>
                </a:moveTo>
                <a:lnTo>
                  <a:pt x="0" y="0"/>
                </a:lnTo>
                <a:lnTo>
                  <a:pt x="9093200" y="0"/>
                </a:lnTo>
                <a:lnTo>
                  <a:pt x="9093200" y="0"/>
                </a:lnTo>
                <a:lnTo>
                  <a:pt x="9093200" y="743738"/>
                </a:lnTo>
                <a:lnTo>
                  <a:pt x="9093200" y="743738"/>
                </a:lnTo>
                <a:lnTo>
                  <a:pt x="0" y="743738"/>
                </a:lnTo>
                <a:lnTo>
                  <a:pt x="0" y="743738"/>
                </a:lnTo>
                <a:lnTo>
                  <a:pt x="0" y="0"/>
                </a:lnTo>
                <a:close/>
              </a:path>
            </a:pathLst>
          </a:custGeom>
          <a:solidFill>
            <a:srgbClr val="FCFBF4"/>
          </a:solidFill>
        </p:spPr>
        <p:txBody>
          <a:bodyPr lIns="127000" rIns="127000" rtlCol="0" anchor="ctr"/>
          <a:lstStyle/>
          <a:p>
            <a:pPr algn="l"/>
            <a:endParaRPr lang="en-US" sz="1100"/>
          </a:p>
        </p:txBody>
      </p:sp>
      <p:grpSp>
        <p:nvGrpSpPr>
          <p:cNvPr id="8" name="Group 7"/>
          <p:cNvGrpSpPr/>
          <p:nvPr/>
        </p:nvGrpSpPr>
        <p:grpSpPr>
          <a:xfrm>
            <a:off x="1555051" y="4902200"/>
            <a:ext cx="2755900" cy="564693"/>
            <a:chOff x="1555051" y="4902200"/>
            <a:chExt cx="2755900" cy="564693"/>
          </a:xfrm>
        </p:grpSpPr>
        <p:sp>
          <p:nvSpPr>
            <p:cNvPr id="9" name="Freeform 8"/>
            <p:cNvSpPr/>
            <p:nvPr/>
          </p:nvSpPr>
          <p:spPr>
            <a:xfrm>
              <a:off x="1555051" y="4902200"/>
              <a:ext cx="2755900" cy="564693"/>
            </a:xfrm>
            <a:custGeom>
              <a:avLst/>
              <a:gdLst/>
              <a:ahLst/>
              <a:cxnLst/>
              <a:rect l="l" t="t" r="r" b="b"/>
              <a:pathLst>
                <a:path w="2755900" h="564693">
                  <a:moveTo>
                    <a:pt x="0" y="127000"/>
                  </a:moveTo>
                  <a:cubicBezTo>
                    <a:pt x="0" y="56860"/>
                    <a:pt x="56860" y="0"/>
                    <a:pt x="127000" y="0"/>
                  </a:cubicBezTo>
                  <a:lnTo>
                    <a:pt x="2628900" y="0"/>
                  </a:lnTo>
                  <a:cubicBezTo>
                    <a:pt x="2699041" y="0"/>
                    <a:pt x="2755900" y="56860"/>
                    <a:pt x="2755900" y="127000"/>
                  </a:cubicBezTo>
                  <a:lnTo>
                    <a:pt x="2755900" y="437693"/>
                  </a:lnTo>
                  <a:cubicBezTo>
                    <a:pt x="2755900" y="507833"/>
                    <a:pt x="2699041" y="564693"/>
                    <a:pt x="2628900" y="564693"/>
                  </a:cubicBezTo>
                  <a:lnTo>
                    <a:pt x="127000" y="564693"/>
                  </a:lnTo>
                  <a:cubicBezTo>
                    <a:pt x="56860" y="564693"/>
                    <a:pt x="0" y="507833"/>
                    <a:pt x="0" y="437693"/>
                  </a:cubicBezTo>
                  <a:lnTo>
                    <a:pt x="0" y="127000"/>
                  </a:lnTo>
                  <a:close/>
                </a:path>
              </a:pathLst>
            </a:custGeom>
            <a:solidFill>
              <a:srgbClr val="256D71"/>
            </a:solidFill>
          </p:spPr>
          <p:txBody>
            <a:bodyPr lIns="127000" rIns="127000" rtlCol="0" anchor="ctr"/>
            <a:lstStyle/>
            <a:p>
              <a:pPr algn="l"/>
              <a:endParaRPr lang="en-US" sz="1100"/>
            </a:p>
          </p:txBody>
        </p:sp>
        <p:sp>
          <p:nvSpPr>
            <p:cNvPr id="10" name="TextBox 9"/>
            <p:cNvSpPr txBox="1"/>
            <p:nvPr/>
          </p:nvSpPr>
          <p:spPr>
            <a:xfrm>
              <a:off x="2304352" y="4953000"/>
              <a:ext cx="1308100" cy="448521"/>
            </a:xfrm>
            <a:prstGeom prst="rect">
              <a:avLst/>
            </a:prstGeom>
            <a:solidFill>
              <a:srgbClr val="256D71"/>
            </a:solidFill>
          </p:spPr>
          <p:txBody>
            <a:bodyPr lIns="95250" tIns="95250" rIns="0" bIns="95250" rtlCol="0" anchor="t">
              <a:spAutoFit/>
            </a:bodyPr>
            <a:lstStyle/>
            <a:p>
              <a:pPr algn="l" latinLnBrk="1">
                <a:lnSpc>
                  <a:spcPct val="113400"/>
                </a:lnSpc>
              </a:pPr>
              <a:r>
                <a:rPr lang="en-US" sz="1600" b="1" dirty="0">
                  <a:solidFill>
                    <a:srgbClr val="FFFFFF"/>
                  </a:solidFill>
                  <a:latin typeface="思源黑体 CN Light"/>
                  <a:ea typeface="思源黑体 CN Light"/>
                </a:rPr>
                <a:t>+  </a:t>
              </a:r>
              <a:r>
                <a:rPr lang="en-US" sz="1600" b="1" dirty="0" err="1">
                  <a:solidFill>
                    <a:srgbClr val="FFFFFF"/>
                  </a:solidFill>
                  <a:latin typeface="思源黑体 CN Light"/>
                  <a:ea typeface="思源黑体 CN Light"/>
                </a:rPr>
                <a:t>开始体验</a:t>
              </a:r>
              <a:endParaRPr lang="en-US" sz="1100" b="1" dirty="0"/>
            </a:p>
          </p:txBody>
        </p:sp>
      </p:grpSp>
      <p:grpSp>
        <p:nvGrpSpPr>
          <p:cNvPr id="11" name="Group 8"/>
          <p:cNvGrpSpPr/>
          <p:nvPr/>
        </p:nvGrpSpPr>
        <p:grpSpPr>
          <a:xfrm>
            <a:off x="1541221" y="3404742"/>
            <a:ext cx="4138562" cy="476250"/>
            <a:chOff x="1541221" y="3404742"/>
            <a:chExt cx="4138562" cy="476250"/>
          </a:xfrm>
        </p:grpSpPr>
        <p:sp>
          <p:nvSpPr>
            <p:cNvPr id="12" name="Freeform 11"/>
            <p:cNvSpPr/>
            <p:nvPr/>
          </p:nvSpPr>
          <p:spPr>
            <a:xfrm>
              <a:off x="1541221" y="3455542"/>
              <a:ext cx="4138562" cy="353644"/>
            </a:xfrm>
            <a:custGeom>
              <a:avLst/>
              <a:gdLst/>
              <a:ahLst/>
              <a:cxnLst/>
              <a:rect l="l" t="t" r="r" b="b"/>
              <a:pathLst>
                <a:path w="4138562" h="353644">
                  <a:moveTo>
                    <a:pt x="0" y="127000"/>
                  </a:moveTo>
                  <a:cubicBezTo>
                    <a:pt x="0" y="56860"/>
                    <a:pt x="56860" y="0"/>
                    <a:pt x="127000" y="0"/>
                  </a:cubicBezTo>
                  <a:lnTo>
                    <a:pt x="4011562" y="0"/>
                  </a:lnTo>
                  <a:cubicBezTo>
                    <a:pt x="4081702" y="0"/>
                    <a:pt x="4138562" y="56860"/>
                    <a:pt x="4138562" y="127000"/>
                  </a:cubicBezTo>
                  <a:lnTo>
                    <a:pt x="4138562" y="226644"/>
                  </a:lnTo>
                  <a:cubicBezTo>
                    <a:pt x="4138562" y="296784"/>
                    <a:pt x="4081702" y="353644"/>
                    <a:pt x="4011562" y="353644"/>
                  </a:cubicBezTo>
                  <a:lnTo>
                    <a:pt x="127000" y="353644"/>
                  </a:lnTo>
                  <a:cubicBezTo>
                    <a:pt x="56860" y="353644"/>
                    <a:pt x="0" y="296784"/>
                    <a:pt x="0" y="226644"/>
                  </a:cubicBezTo>
                  <a:lnTo>
                    <a:pt x="0" y="127000"/>
                  </a:lnTo>
                  <a:close/>
                </a:path>
              </a:pathLst>
            </a:custGeom>
            <a:solidFill>
              <a:srgbClr val="F2EFE4"/>
            </a:solidFill>
          </p:spPr>
          <p:txBody>
            <a:bodyPr lIns="127000" rIns="127000" rtlCol="0" anchor="ctr"/>
            <a:lstStyle/>
            <a:p>
              <a:pPr algn="ctr" latinLnBrk="1"/>
              <a:endParaRPr lang="en-US" sz="1100"/>
            </a:p>
            <a:p>
              <a:pPr algn="ctr" latinLnBrk="1"/>
              <a:endParaRPr lang="en-US" sz="1100"/>
            </a:p>
          </p:txBody>
        </p:sp>
        <p:sp>
          <p:nvSpPr>
            <p:cNvPr id="13" name="TextBox 12"/>
            <p:cNvSpPr txBox="1"/>
            <p:nvPr/>
          </p:nvSpPr>
          <p:spPr>
            <a:xfrm>
              <a:off x="1617421" y="3404742"/>
              <a:ext cx="4008438" cy="476250"/>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1600" b="0" dirty="0">
                  <a:solidFill>
                    <a:srgbClr val="212121"/>
                  </a:solidFill>
                  <a:latin typeface="Microsoft YaHei"/>
                  <a:ea typeface="Microsoft YaHei"/>
                </a:rPr>
                <a:t>A4-基于百度飞桨的遥感图像智能解译平台</a:t>
              </a:r>
              <a:endParaRPr lang="en-US" sz="1100" dirty="0"/>
            </a:p>
          </p:txBody>
        </p:sp>
      </p:grpSp>
      <p:sp>
        <p:nvSpPr>
          <p:cNvPr id="14" name="TextBox 9"/>
          <p:cNvSpPr txBox="1"/>
          <p:nvPr/>
        </p:nvSpPr>
        <p:spPr>
          <a:xfrm>
            <a:off x="1604670" y="4318000"/>
            <a:ext cx="4362717" cy="476250"/>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1600" b="1">
                <a:solidFill>
                  <a:srgbClr val="C39985"/>
                </a:solidFill>
                <a:latin typeface="Microsoft YaHei"/>
                <a:ea typeface="Microsoft YaHei"/>
              </a:rPr>
              <a:t>卷（湖溪河放舟）团队</a:t>
            </a:r>
            <a:r>
              <a:rPr lang="en-US" sz="1600" b="0">
                <a:solidFill>
                  <a:srgbClr val="C39985"/>
                </a:solidFill>
                <a:latin typeface="Microsoft YaHei"/>
                <a:ea typeface="Microsoft YaHei"/>
              </a:rPr>
              <a:t>  </a:t>
            </a:r>
            <a:r>
              <a:rPr lang="en-US" sz="1600" b="1">
                <a:solidFill>
                  <a:srgbClr val="C39985"/>
                </a:solidFill>
                <a:latin typeface="Microsoft YaHei"/>
                <a:ea typeface="Microsoft YaHei"/>
              </a:rPr>
              <a:t>指导老师：吕泽华</a:t>
            </a:r>
            <a:endParaRPr lang="en-US" sz="1100"/>
          </a:p>
        </p:txBody>
      </p:sp>
      <p:sp>
        <p:nvSpPr>
          <p:cNvPr id="15" name="TextBox 10"/>
          <p:cNvSpPr txBox="1"/>
          <p:nvPr/>
        </p:nvSpPr>
        <p:spPr>
          <a:xfrm>
            <a:off x="1604696" y="3917950"/>
            <a:ext cx="4362717" cy="476250"/>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1600" b="1">
                <a:solidFill>
                  <a:srgbClr val="C39985"/>
                </a:solidFill>
                <a:latin typeface="Microsoft YaHei"/>
                <a:ea typeface="Microsoft YaHei"/>
              </a:rPr>
              <a:t>华中科技大学</a:t>
            </a:r>
            <a:endParaRPr lang="en-US" sz="110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C2ADC887-1710-B0D6-56AA-168C0936085D}"/>
              </a:ext>
            </a:extLst>
          </p:cNvPr>
          <p:cNvSpPr/>
          <p:nvPr/>
        </p:nvSpPr>
        <p:spPr>
          <a:xfrm>
            <a:off x="0" y="521"/>
            <a:ext cx="11557000" cy="6501879"/>
          </a:xfrm>
          <a:custGeom>
            <a:avLst/>
            <a:gdLst/>
            <a:ahLst/>
            <a:cxnLst/>
            <a:rect l="l" t="t" r="r" b="b"/>
            <a:pathLst>
              <a:path w="11557000" h="6501879">
                <a:moveTo>
                  <a:pt x="0" y="0"/>
                </a:moveTo>
                <a:lnTo>
                  <a:pt x="0" y="0"/>
                </a:lnTo>
                <a:lnTo>
                  <a:pt x="11557000" y="0"/>
                </a:lnTo>
                <a:lnTo>
                  <a:pt x="11557000" y="0"/>
                </a:lnTo>
                <a:lnTo>
                  <a:pt x="11557000" y="6501879"/>
                </a:lnTo>
                <a:lnTo>
                  <a:pt x="11557000" y="6501879"/>
                </a:lnTo>
                <a:lnTo>
                  <a:pt x="0" y="6501879"/>
                </a:lnTo>
                <a:lnTo>
                  <a:pt x="0" y="6501879"/>
                </a:lnTo>
                <a:lnTo>
                  <a:pt x="0" y="0"/>
                </a:lnTo>
                <a:close/>
              </a:path>
            </a:pathLst>
          </a:custGeom>
          <a:solidFill>
            <a:srgbClr val="F2EFE4">
              <a:alpha val="34901"/>
            </a:srgbClr>
          </a:solidFill>
        </p:spPr>
        <p:txBody>
          <a:bodyPr lIns="127000" rIns="127000" rtlCol="0" anchor="ctr"/>
          <a:lstStyle/>
          <a:p>
            <a:pPr algn="l"/>
            <a:endParaRPr lang="en-US" sz="1100"/>
          </a:p>
        </p:txBody>
      </p:sp>
      <p:pic>
        <p:nvPicPr>
          <p:cNvPr id="5" name="图片 4">
            <a:extLst>
              <a:ext uri="{FF2B5EF4-FFF2-40B4-BE49-F238E27FC236}">
                <a16:creationId xmlns:a16="http://schemas.microsoft.com/office/drawing/2014/main" id="{A973A3C5-F209-B05B-D5CE-81C15AB5A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249" y="480176"/>
            <a:ext cx="9581938" cy="5696081"/>
          </a:xfrm>
          <a:prstGeom prst="rect">
            <a:avLst/>
          </a:prstGeom>
        </p:spPr>
      </p:pic>
      <p:sp>
        <p:nvSpPr>
          <p:cNvPr id="4" name="矩形 3">
            <a:extLst>
              <a:ext uri="{FF2B5EF4-FFF2-40B4-BE49-F238E27FC236}">
                <a16:creationId xmlns:a16="http://schemas.microsoft.com/office/drawing/2014/main" id="{43C1DD4B-E39E-6AAF-5CAE-C7DCE6A78ABF}"/>
              </a:ext>
            </a:extLst>
          </p:cNvPr>
          <p:cNvSpPr/>
          <p:nvPr/>
        </p:nvSpPr>
        <p:spPr>
          <a:xfrm>
            <a:off x="5549900" y="1422400"/>
            <a:ext cx="1066800" cy="3657600"/>
          </a:xfrm>
          <a:prstGeom prst="rect">
            <a:avLst/>
          </a:prstGeom>
          <a:noFill/>
          <a:ln w="41275">
            <a:solidFill>
              <a:srgbClr val="315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34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C2ADC887-1710-B0D6-56AA-168C0936085D}"/>
              </a:ext>
            </a:extLst>
          </p:cNvPr>
          <p:cNvSpPr/>
          <p:nvPr/>
        </p:nvSpPr>
        <p:spPr>
          <a:xfrm>
            <a:off x="0" y="521"/>
            <a:ext cx="11557000" cy="6501879"/>
          </a:xfrm>
          <a:custGeom>
            <a:avLst/>
            <a:gdLst/>
            <a:ahLst/>
            <a:cxnLst/>
            <a:rect l="l" t="t" r="r" b="b"/>
            <a:pathLst>
              <a:path w="11557000" h="6501879">
                <a:moveTo>
                  <a:pt x="0" y="0"/>
                </a:moveTo>
                <a:lnTo>
                  <a:pt x="0" y="0"/>
                </a:lnTo>
                <a:lnTo>
                  <a:pt x="11557000" y="0"/>
                </a:lnTo>
                <a:lnTo>
                  <a:pt x="11557000" y="0"/>
                </a:lnTo>
                <a:lnTo>
                  <a:pt x="11557000" y="6501879"/>
                </a:lnTo>
                <a:lnTo>
                  <a:pt x="11557000" y="6501879"/>
                </a:lnTo>
                <a:lnTo>
                  <a:pt x="0" y="6501879"/>
                </a:lnTo>
                <a:lnTo>
                  <a:pt x="0" y="6501879"/>
                </a:lnTo>
                <a:lnTo>
                  <a:pt x="0" y="0"/>
                </a:lnTo>
                <a:close/>
              </a:path>
            </a:pathLst>
          </a:custGeom>
          <a:solidFill>
            <a:srgbClr val="F2EFE4">
              <a:alpha val="34901"/>
            </a:srgbClr>
          </a:solidFill>
        </p:spPr>
        <p:txBody>
          <a:bodyPr lIns="127000" rIns="127000" rtlCol="0" anchor="ctr"/>
          <a:lstStyle/>
          <a:p>
            <a:pPr algn="l"/>
            <a:endParaRPr lang="en-US" sz="1100"/>
          </a:p>
        </p:txBody>
      </p:sp>
      <p:pic>
        <p:nvPicPr>
          <p:cNvPr id="3" name="图片 2">
            <a:extLst>
              <a:ext uri="{FF2B5EF4-FFF2-40B4-BE49-F238E27FC236}">
                <a16:creationId xmlns:a16="http://schemas.microsoft.com/office/drawing/2014/main" id="{02C49316-3C14-160E-2D5F-ACF6DA73405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12719" t="501" r="58664" b="1878"/>
          <a:stretch/>
        </p:blipFill>
        <p:spPr>
          <a:xfrm>
            <a:off x="1282700" y="508000"/>
            <a:ext cx="2743201" cy="5410200"/>
          </a:xfrm>
          <a:prstGeom prst="rect">
            <a:avLst/>
          </a:prstGeom>
        </p:spPr>
      </p:pic>
      <p:sp>
        <p:nvSpPr>
          <p:cNvPr id="4" name="矩形 3">
            <a:extLst>
              <a:ext uri="{FF2B5EF4-FFF2-40B4-BE49-F238E27FC236}">
                <a16:creationId xmlns:a16="http://schemas.microsoft.com/office/drawing/2014/main" id="{43C1DD4B-E39E-6AAF-5CAE-C7DCE6A78ABF}"/>
              </a:ext>
            </a:extLst>
          </p:cNvPr>
          <p:cNvSpPr/>
          <p:nvPr/>
        </p:nvSpPr>
        <p:spPr>
          <a:xfrm>
            <a:off x="1291131" y="495406"/>
            <a:ext cx="2734770" cy="5410199"/>
          </a:xfrm>
          <a:prstGeom prst="rect">
            <a:avLst/>
          </a:prstGeom>
          <a:noFill/>
          <a:ln w="41275">
            <a:solidFill>
              <a:srgbClr val="315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B29A952-644D-C0D7-23C4-B2E752DD75AA}"/>
              </a:ext>
            </a:extLst>
          </p:cNvPr>
          <p:cNvSpPr txBox="1"/>
          <p:nvPr/>
        </p:nvSpPr>
        <p:spPr>
          <a:xfrm>
            <a:off x="5016500" y="2381173"/>
            <a:ext cx="5791200" cy="2068259"/>
          </a:xfrm>
          <a:prstGeom prst="rect">
            <a:avLst/>
          </a:prstGeom>
          <a:noFill/>
        </p:spPr>
        <p:txBody>
          <a:bodyPr wrap="square" rtlCol="0">
            <a:spAutoFit/>
          </a:bodyPr>
          <a:lstStyle/>
          <a:p>
            <a:pPr marL="200000" indent="-200000" latinLnBrk="1">
              <a:lnSpc>
                <a:spcPct val="145800"/>
              </a:lnSpc>
              <a:buFont typeface="Arial"/>
              <a:buChar char="•"/>
            </a:pPr>
            <a:r>
              <a:rPr lang="zh-CN" altLang="en-US" dirty="0">
                <a:solidFill>
                  <a:srgbClr val="315454"/>
                </a:solidFill>
                <a:latin typeface="Microsoft YaHei"/>
                <a:ea typeface="Microsoft YaHei"/>
              </a:rPr>
              <a:t>使用</a:t>
            </a:r>
            <a:r>
              <a:rPr lang="en-US" altLang="zh-CN" dirty="0">
                <a:solidFill>
                  <a:srgbClr val="315454"/>
                </a:solidFill>
                <a:latin typeface="Microsoft YaHei"/>
                <a:ea typeface="Microsoft YaHei"/>
              </a:rPr>
              <a:t>typescript</a:t>
            </a:r>
            <a:r>
              <a:rPr lang="zh-CN" altLang="en-US" dirty="0">
                <a:solidFill>
                  <a:srgbClr val="315454"/>
                </a:solidFill>
                <a:latin typeface="Microsoft YaHei"/>
                <a:ea typeface="Microsoft YaHei"/>
              </a:rPr>
              <a:t>进行约束，降低</a:t>
            </a:r>
            <a:r>
              <a:rPr lang="en-US" altLang="zh-CN" dirty="0">
                <a:solidFill>
                  <a:srgbClr val="315454"/>
                </a:solidFill>
                <a:latin typeface="Microsoft YaHei"/>
                <a:ea typeface="Microsoft YaHei"/>
              </a:rPr>
              <a:t>bug</a:t>
            </a:r>
            <a:r>
              <a:rPr lang="zh-CN" altLang="en-US" dirty="0">
                <a:solidFill>
                  <a:srgbClr val="315454"/>
                </a:solidFill>
                <a:latin typeface="Microsoft YaHei"/>
                <a:ea typeface="Microsoft YaHei"/>
              </a:rPr>
              <a:t>发生可能性</a:t>
            </a:r>
            <a:endParaRPr lang="en-US" altLang="zh-CN" dirty="0">
              <a:solidFill>
                <a:srgbClr val="315454"/>
              </a:solidFill>
              <a:latin typeface="Microsoft YaHei"/>
              <a:ea typeface="Microsoft YaHei"/>
            </a:endParaRPr>
          </a:p>
          <a:p>
            <a:pPr marL="200000" indent="-200000" latinLnBrk="1">
              <a:lnSpc>
                <a:spcPct val="145800"/>
              </a:lnSpc>
              <a:buFont typeface="Arial"/>
              <a:buChar char="•"/>
            </a:pPr>
            <a:r>
              <a:rPr lang="en-US" altLang="zh-CN" dirty="0" err="1">
                <a:solidFill>
                  <a:srgbClr val="315454"/>
                </a:solidFill>
                <a:latin typeface="Microsoft YaHei"/>
                <a:ea typeface="Microsoft YaHei"/>
              </a:rPr>
              <a:t>Mobx</a:t>
            </a:r>
            <a:r>
              <a:rPr lang="zh-CN" altLang="en-US" dirty="0">
                <a:solidFill>
                  <a:srgbClr val="315454"/>
                </a:solidFill>
                <a:latin typeface="Microsoft YaHei"/>
                <a:ea typeface="Microsoft YaHei"/>
              </a:rPr>
              <a:t>进行状态管理，提供方法直接操纵</a:t>
            </a:r>
            <a:r>
              <a:rPr lang="en-US" altLang="zh-CN" dirty="0">
                <a:solidFill>
                  <a:srgbClr val="315454"/>
                </a:solidFill>
                <a:latin typeface="Microsoft YaHei"/>
                <a:ea typeface="Microsoft YaHei"/>
              </a:rPr>
              <a:t>store</a:t>
            </a:r>
          </a:p>
          <a:p>
            <a:pPr marL="200000" indent="-200000" latinLnBrk="1">
              <a:lnSpc>
                <a:spcPct val="145800"/>
              </a:lnSpc>
              <a:buFont typeface="Arial"/>
              <a:buChar char="•"/>
            </a:pPr>
            <a:r>
              <a:rPr lang="zh-CN" altLang="en-US" dirty="0">
                <a:solidFill>
                  <a:srgbClr val="315454"/>
                </a:solidFill>
                <a:latin typeface="Microsoft YaHei"/>
                <a:ea typeface="Microsoft YaHei"/>
              </a:rPr>
              <a:t>实现响应式布局，在不同分辨率的</a:t>
            </a:r>
            <a:r>
              <a:rPr lang="en-US" altLang="zh-CN" dirty="0">
                <a:solidFill>
                  <a:srgbClr val="315454"/>
                </a:solidFill>
                <a:latin typeface="Microsoft YaHei"/>
                <a:ea typeface="Microsoft YaHei"/>
              </a:rPr>
              <a:t>pc</a:t>
            </a:r>
            <a:r>
              <a:rPr lang="zh-CN" altLang="en-US" dirty="0">
                <a:solidFill>
                  <a:srgbClr val="315454"/>
                </a:solidFill>
                <a:latin typeface="Microsoft YaHei"/>
                <a:ea typeface="Microsoft YaHei"/>
              </a:rPr>
              <a:t>设备上都可以正常访问 </a:t>
            </a:r>
            <a:endParaRPr lang="en-US" altLang="zh-CN" dirty="0">
              <a:solidFill>
                <a:srgbClr val="315454"/>
              </a:solidFill>
              <a:latin typeface="Microsoft YaHei"/>
              <a:ea typeface="Microsoft YaHei"/>
            </a:endParaRPr>
          </a:p>
          <a:p>
            <a:pPr marL="200000" indent="-200000" latinLnBrk="1">
              <a:lnSpc>
                <a:spcPct val="145800"/>
              </a:lnSpc>
              <a:buFont typeface="Arial"/>
              <a:buChar char="•"/>
            </a:pPr>
            <a:r>
              <a:rPr lang="zh-CN" altLang="en-US" dirty="0">
                <a:solidFill>
                  <a:srgbClr val="315454"/>
                </a:solidFill>
                <a:latin typeface="Microsoft YaHei"/>
                <a:ea typeface="Microsoft YaHei"/>
              </a:rPr>
              <a:t>上传文件检测项目添加</a:t>
            </a:r>
            <a:r>
              <a:rPr lang="en-US" altLang="zh-CN" dirty="0">
                <a:solidFill>
                  <a:srgbClr val="315454"/>
                </a:solidFill>
                <a:latin typeface="Microsoft YaHei"/>
                <a:ea typeface="Microsoft YaHei"/>
              </a:rPr>
              <a:t>loading</a:t>
            </a:r>
            <a:r>
              <a:rPr lang="zh-CN" altLang="en-US" dirty="0">
                <a:solidFill>
                  <a:srgbClr val="315454"/>
                </a:solidFill>
                <a:latin typeface="Microsoft YaHei"/>
                <a:ea typeface="Microsoft YaHei"/>
              </a:rPr>
              <a:t>，页面内无明显卡顿</a:t>
            </a:r>
            <a:endParaRPr lang="en-US" altLang="zh-CN" dirty="0">
              <a:solidFill>
                <a:srgbClr val="315454"/>
              </a:solidFill>
              <a:latin typeface="Microsoft YaHei"/>
              <a:ea typeface="Microsoft YaHei"/>
            </a:endParaRPr>
          </a:p>
        </p:txBody>
      </p:sp>
      <p:sp>
        <p:nvSpPr>
          <p:cNvPr id="5" name="文本框 4">
            <a:extLst>
              <a:ext uri="{FF2B5EF4-FFF2-40B4-BE49-F238E27FC236}">
                <a16:creationId xmlns:a16="http://schemas.microsoft.com/office/drawing/2014/main" id="{0F73C845-C399-C6BC-FB8F-C87F713F5830}"/>
              </a:ext>
            </a:extLst>
          </p:cNvPr>
          <p:cNvSpPr txBox="1"/>
          <p:nvPr/>
        </p:nvSpPr>
        <p:spPr>
          <a:xfrm>
            <a:off x="5048250" y="1651000"/>
            <a:ext cx="1828800" cy="461665"/>
          </a:xfrm>
          <a:prstGeom prst="rect">
            <a:avLst/>
          </a:prstGeom>
          <a:noFill/>
        </p:spPr>
        <p:txBody>
          <a:bodyPr wrap="square" rtlCol="0">
            <a:spAutoFit/>
          </a:bodyPr>
          <a:lstStyle>
            <a:defPPr>
              <a:defRPr lang="en-US"/>
            </a:defPPr>
            <a:lvl1pPr>
              <a:defRPr>
                <a:solidFill>
                  <a:srgbClr val="315454"/>
                </a:solidFill>
              </a:defRPr>
            </a:lvl1pPr>
          </a:lstStyle>
          <a:p>
            <a:r>
              <a:rPr lang="zh-CN" altLang="en-US" sz="2400" b="1" dirty="0">
                <a:latin typeface="Microsoft YaHei"/>
                <a:ea typeface="Microsoft YaHei"/>
              </a:rPr>
              <a:t>前端</a:t>
            </a:r>
          </a:p>
        </p:txBody>
      </p:sp>
    </p:spTree>
    <p:extLst>
      <p:ext uri="{BB962C8B-B14F-4D97-AF65-F5344CB8AC3E}">
        <p14:creationId xmlns:p14="http://schemas.microsoft.com/office/powerpoint/2010/main" val="3665455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C2ADC887-1710-B0D6-56AA-168C0936085D}"/>
              </a:ext>
            </a:extLst>
          </p:cNvPr>
          <p:cNvSpPr/>
          <p:nvPr/>
        </p:nvSpPr>
        <p:spPr>
          <a:xfrm>
            <a:off x="0" y="521"/>
            <a:ext cx="11557000" cy="6501879"/>
          </a:xfrm>
          <a:custGeom>
            <a:avLst/>
            <a:gdLst/>
            <a:ahLst/>
            <a:cxnLst/>
            <a:rect l="l" t="t" r="r" b="b"/>
            <a:pathLst>
              <a:path w="11557000" h="6501879">
                <a:moveTo>
                  <a:pt x="0" y="0"/>
                </a:moveTo>
                <a:lnTo>
                  <a:pt x="0" y="0"/>
                </a:lnTo>
                <a:lnTo>
                  <a:pt x="11557000" y="0"/>
                </a:lnTo>
                <a:lnTo>
                  <a:pt x="11557000" y="0"/>
                </a:lnTo>
                <a:lnTo>
                  <a:pt x="11557000" y="6501879"/>
                </a:lnTo>
                <a:lnTo>
                  <a:pt x="11557000" y="6501879"/>
                </a:lnTo>
                <a:lnTo>
                  <a:pt x="0" y="6501879"/>
                </a:lnTo>
                <a:lnTo>
                  <a:pt x="0" y="6501879"/>
                </a:lnTo>
                <a:lnTo>
                  <a:pt x="0" y="0"/>
                </a:lnTo>
                <a:close/>
              </a:path>
            </a:pathLst>
          </a:custGeom>
          <a:solidFill>
            <a:srgbClr val="F2EFE4">
              <a:alpha val="34901"/>
            </a:srgbClr>
          </a:solidFill>
        </p:spPr>
        <p:txBody>
          <a:bodyPr lIns="127000" rIns="127000" rtlCol="0" anchor="ctr"/>
          <a:lstStyle/>
          <a:p>
            <a:pPr algn="l"/>
            <a:endParaRPr lang="en-US" sz="1100"/>
          </a:p>
        </p:txBody>
      </p:sp>
      <p:sp>
        <p:nvSpPr>
          <p:cNvPr id="2" name="文本框 1">
            <a:extLst>
              <a:ext uri="{FF2B5EF4-FFF2-40B4-BE49-F238E27FC236}">
                <a16:creationId xmlns:a16="http://schemas.microsoft.com/office/drawing/2014/main" id="{CB29A952-644D-C0D7-23C4-B2E752DD75AA}"/>
              </a:ext>
            </a:extLst>
          </p:cNvPr>
          <p:cNvSpPr txBox="1"/>
          <p:nvPr/>
        </p:nvSpPr>
        <p:spPr>
          <a:xfrm>
            <a:off x="5016500" y="2381173"/>
            <a:ext cx="5791200" cy="1663853"/>
          </a:xfrm>
          <a:prstGeom prst="rect">
            <a:avLst/>
          </a:prstGeom>
          <a:noFill/>
        </p:spPr>
        <p:txBody>
          <a:bodyPr wrap="square" rtlCol="0">
            <a:spAutoFit/>
          </a:bodyPr>
          <a:lstStyle/>
          <a:p>
            <a:pPr marL="200000" indent="-200000" latinLnBrk="1">
              <a:lnSpc>
                <a:spcPct val="145800"/>
              </a:lnSpc>
              <a:buFont typeface="Arial"/>
              <a:buChar char="•"/>
            </a:pPr>
            <a:r>
              <a:rPr lang="zh-CN" altLang="en-US" dirty="0">
                <a:solidFill>
                  <a:srgbClr val="315454"/>
                </a:solidFill>
                <a:latin typeface="Microsoft YaHei"/>
                <a:ea typeface="Microsoft YaHei"/>
              </a:rPr>
              <a:t>使用</a:t>
            </a:r>
            <a:r>
              <a:rPr lang="en-US" altLang="zh-CN" dirty="0" err="1">
                <a:solidFill>
                  <a:srgbClr val="315454"/>
                </a:solidFill>
                <a:latin typeface="Microsoft YaHei"/>
                <a:ea typeface="Microsoft YaHei"/>
              </a:rPr>
              <a:t>hashmap</a:t>
            </a:r>
            <a:r>
              <a:rPr lang="zh-CN" altLang="en-US" dirty="0">
                <a:solidFill>
                  <a:srgbClr val="315454"/>
                </a:solidFill>
                <a:latin typeface="Microsoft YaHei"/>
                <a:ea typeface="Microsoft YaHei"/>
              </a:rPr>
              <a:t>和读写锁实现分布式锁</a:t>
            </a:r>
            <a:endParaRPr lang="en-US" altLang="zh-CN" dirty="0">
              <a:solidFill>
                <a:srgbClr val="315454"/>
              </a:solidFill>
              <a:latin typeface="Microsoft YaHei"/>
              <a:ea typeface="Microsoft YaHei"/>
            </a:endParaRPr>
          </a:p>
          <a:p>
            <a:pPr marL="200000" indent="-200000" latinLnBrk="1">
              <a:lnSpc>
                <a:spcPct val="145800"/>
              </a:lnSpc>
              <a:buFont typeface="Arial"/>
              <a:buChar char="•"/>
            </a:pPr>
            <a:r>
              <a:rPr lang="zh-CN" altLang="en-US" dirty="0">
                <a:solidFill>
                  <a:srgbClr val="315454"/>
                </a:solidFill>
                <a:latin typeface="Microsoft YaHei"/>
                <a:ea typeface="Microsoft YaHei"/>
              </a:rPr>
              <a:t>使用</a:t>
            </a:r>
            <a:r>
              <a:rPr lang="en-US" altLang="zh-CN" dirty="0" err="1">
                <a:solidFill>
                  <a:srgbClr val="315454"/>
                </a:solidFill>
                <a:latin typeface="Microsoft YaHei"/>
                <a:ea typeface="Microsoft YaHei"/>
              </a:rPr>
              <a:t>bfs</a:t>
            </a:r>
            <a:r>
              <a:rPr lang="zh-CN" altLang="en-US" dirty="0">
                <a:solidFill>
                  <a:srgbClr val="315454"/>
                </a:solidFill>
                <a:latin typeface="Microsoft YaHei"/>
                <a:ea typeface="Microsoft YaHei"/>
              </a:rPr>
              <a:t>对图片进行分析</a:t>
            </a:r>
            <a:endParaRPr lang="en-US" altLang="zh-CN" dirty="0">
              <a:solidFill>
                <a:srgbClr val="315454"/>
              </a:solidFill>
              <a:latin typeface="Microsoft YaHei"/>
              <a:ea typeface="Microsoft YaHei"/>
            </a:endParaRPr>
          </a:p>
          <a:p>
            <a:pPr marL="200000" indent="-200000" latinLnBrk="1">
              <a:lnSpc>
                <a:spcPct val="145800"/>
              </a:lnSpc>
              <a:buFont typeface="Arial"/>
              <a:buChar char="•"/>
            </a:pPr>
            <a:r>
              <a:rPr lang="zh-CN" altLang="en-US" dirty="0">
                <a:solidFill>
                  <a:srgbClr val="315454"/>
                </a:solidFill>
                <a:latin typeface="Microsoft YaHei"/>
                <a:ea typeface="Microsoft YaHei"/>
              </a:rPr>
              <a:t>设计</a:t>
            </a:r>
            <a:r>
              <a:rPr lang="en-US" altLang="zh-CN" dirty="0">
                <a:solidFill>
                  <a:srgbClr val="315454"/>
                </a:solidFill>
                <a:latin typeface="Microsoft YaHei"/>
                <a:ea typeface="Microsoft YaHei"/>
              </a:rPr>
              <a:t>python</a:t>
            </a:r>
            <a:r>
              <a:rPr lang="zh-CN" altLang="en-US" dirty="0">
                <a:solidFill>
                  <a:srgbClr val="315454"/>
                </a:solidFill>
                <a:latin typeface="Microsoft YaHei"/>
                <a:ea typeface="Microsoft YaHei"/>
              </a:rPr>
              <a:t>与</a:t>
            </a:r>
            <a:r>
              <a:rPr lang="en-US" altLang="zh-CN" dirty="0">
                <a:solidFill>
                  <a:srgbClr val="315454"/>
                </a:solidFill>
                <a:latin typeface="Microsoft YaHei"/>
                <a:ea typeface="Microsoft YaHei"/>
              </a:rPr>
              <a:t>go</a:t>
            </a:r>
            <a:r>
              <a:rPr lang="zh-CN" altLang="en-US" dirty="0">
                <a:solidFill>
                  <a:srgbClr val="315454"/>
                </a:solidFill>
                <a:latin typeface="Microsoft YaHei"/>
                <a:ea typeface="Microsoft YaHei"/>
              </a:rPr>
              <a:t>通信协议（字符串解析）</a:t>
            </a:r>
            <a:endParaRPr lang="en-US" altLang="zh-CN" dirty="0">
              <a:solidFill>
                <a:srgbClr val="315454"/>
              </a:solidFill>
              <a:latin typeface="Microsoft YaHei"/>
              <a:ea typeface="Microsoft YaHei"/>
            </a:endParaRPr>
          </a:p>
          <a:p>
            <a:pPr marL="200000" indent="-200000" latinLnBrk="1">
              <a:lnSpc>
                <a:spcPct val="145800"/>
              </a:lnSpc>
              <a:buFont typeface="Arial"/>
              <a:buChar char="•"/>
            </a:pPr>
            <a:r>
              <a:rPr lang="zh-CN" altLang="en-US" dirty="0">
                <a:solidFill>
                  <a:srgbClr val="315454"/>
                </a:solidFill>
                <a:latin typeface="Microsoft YaHei"/>
                <a:ea typeface="Microsoft YaHei"/>
              </a:rPr>
              <a:t>使用</a:t>
            </a:r>
            <a:r>
              <a:rPr lang="en-US" altLang="zh-CN" dirty="0">
                <a:solidFill>
                  <a:srgbClr val="315454"/>
                </a:solidFill>
                <a:latin typeface="Microsoft YaHei"/>
                <a:ea typeface="Microsoft YaHei"/>
              </a:rPr>
              <a:t>image</a:t>
            </a:r>
            <a:r>
              <a:rPr lang="zh-CN" altLang="en-US" dirty="0">
                <a:solidFill>
                  <a:srgbClr val="315454"/>
                </a:solidFill>
                <a:latin typeface="Microsoft YaHei"/>
                <a:ea typeface="Microsoft YaHei"/>
              </a:rPr>
              <a:t>库渲染与处理图片</a:t>
            </a:r>
            <a:endParaRPr lang="en-US" altLang="zh-CN" dirty="0">
              <a:solidFill>
                <a:srgbClr val="315454"/>
              </a:solidFill>
              <a:latin typeface="Microsoft YaHei"/>
              <a:ea typeface="Microsoft YaHei"/>
            </a:endParaRPr>
          </a:p>
        </p:txBody>
      </p:sp>
      <p:sp>
        <p:nvSpPr>
          <p:cNvPr id="5" name="文本框 4">
            <a:extLst>
              <a:ext uri="{FF2B5EF4-FFF2-40B4-BE49-F238E27FC236}">
                <a16:creationId xmlns:a16="http://schemas.microsoft.com/office/drawing/2014/main" id="{0F73C845-C399-C6BC-FB8F-C87F713F5830}"/>
              </a:ext>
            </a:extLst>
          </p:cNvPr>
          <p:cNvSpPr txBox="1"/>
          <p:nvPr/>
        </p:nvSpPr>
        <p:spPr>
          <a:xfrm>
            <a:off x="5048250" y="1651000"/>
            <a:ext cx="1828800" cy="461665"/>
          </a:xfrm>
          <a:prstGeom prst="rect">
            <a:avLst/>
          </a:prstGeom>
          <a:noFill/>
        </p:spPr>
        <p:txBody>
          <a:bodyPr wrap="square" rtlCol="0">
            <a:spAutoFit/>
          </a:bodyPr>
          <a:lstStyle>
            <a:defPPr>
              <a:defRPr lang="en-US"/>
            </a:defPPr>
            <a:lvl1pPr>
              <a:defRPr>
                <a:solidFill>
                  <a:srgbClr val="315454"/>
                </a:solidFill>
              </a:defRPr>
            </a:lvl1pPr>
          </a:lstStyle>
          <a:p>
            <a:r>
              <a:rPr lang="zh-CN" altLang="en-US" sz="2400" b="1" dirty="0">
                <a:latin typeface="Microsoft YaHei"/>
                <a:ea typeface="Microsoft YaHei"/>
              </a:rPr>
              <a:t>后端</a:t>
            </a:r>
          </a:p>
        </p:txBody>
      </p:sp>
      <p:pic>
        <p:nvPicPr>
          <p:cNvPr id="8" name="图片 7">
            <a:extLst>
              <a:ext uri="{FF2B5EF4-FFF2-40B4-BE49-F238E27FC236}">
                <a16:creationId xmlns:a16="http://schemas.microsoft.com/office/drawing/2014/main" id="{936A3223-A173-B199-D927-A9756EBFCF45}"/>
              </a:ext>
            </a:extLst>
          </p:cNvPr>
          <p:cNvPicPr>
            <a:picLocks noChangeAspect="1"/>
          </p:cNvPicPr>
          <p:nvPr/>
        </p:nvPicPr>
        <p:blipFill rotWithShape="1">
          <a:blip r:embed="rId3">
            <a:extLst>
              <a:ext uri="{28A0092B-C50C-407E-A947-70E740481C1C}">
                <a14:useLocalDpi xmlns:a14="http://schemas.microsoft.com/office/drawing/2010/main" val="0"/>
              </a:ext>
            </a:extLst>
          </a:blip>
          <a:srcRect l="61524" t="19217" r="1894" b="19246"/>
          <a:stretch/>
        </p:blipFill>
        <p:spPr>
          <a:xfrm>
            <a:off x="1000126" y="1253566"/>
            <a:ext cx="3505200" cy="3505200"/>
          </a:xfrm>
          <a:prstGeom prst="rect">
            <a:avLst/>
          </a:prstGeom>
        </p:spPr>
      </p:pic>
      <p:sp>
        <p:nvSpPr>
          <p:cNvPr id="4" name="矩形 3">
            <a:extLst>
              <a:ext uri="{FF2B5EF4-FFF2-40B4-BE49-F238E27FC236}">
                <a16:creationId xmlns:a16="http://schemas.microsoft.com/office/drawing/2014/main" id="{43C1DD4B-E39E-6AAF-5CAE-C7DCE6A78ABF}"/>
              </a:ext>
            </a:extLst>
          </p:cNvPr>
          <p:cNvSpPr/>
          <p:nvPr/>
        </p:nvSpPr>
        <p:spPr>
          <a:xfrm>
            <a:off x="1000126" y="1270001"/>
            <a:ext cx="3505200" cy="3505200"/>
          </a:xfrm>
          <a:prstGeom prst="rect">
            <a:avLst/>
          </a:prstGeom>
          <a:noFill/>
          <a:ln w="41275">
            <a:solidFill>
              <a:srgbClr val="315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094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C2ADC887-1710-B0D6-56AA-168C0936085D}"/>
              </a:ext>
            </a:extLst>
          </p:cNvPr>
          <p:cNvSpPr/>
          <p:nvPr/>
        </p:nvSpPr>
        <p:spPr>
          <a:xfrm>
            <a:off x="0" y="521"/>
            <a:ext cx="11557000" cy="6501879"/>
          </a:xfrm>
          <a:custGeom>
            <a:avLst/>
            <a:gdLst/>
            <a:ahLst/>
            <a:cxnLst/>
            <a:rect l="l" t="t" r="r" b="b"/>
            <a:pathLst>
              <a:path w="11557000" h="6501879">
                <a:moveTo>
                  <a:pt x="0" y="0"/>
                </a:moveTo>
                <a:lnTo>
                  <a:pt x="0" y="0"/>
                </a:lnTo>
                <a:lnTo>
                  <a:pt x="11557000" y="0"/>
                </a:lnTo>
                <a:lnTo>
                  <a:pt x="11557000" y="0"/>
                </a:lnTo>
                <a:lnTo>
                  <a:pt x="11557000" y="6501879"/>
                </a:lnTo>
                <a:lnTo>
                  <a:pt x="11557000" y="6501879"/>
                </a:lnTo>
                <a:lnTo>
                  <a:pt x="0" y="6501879"/>
                </a:lnTo>
                <a:lnTo>
                  <a:pt x="0" y="6501879"/>
                </a:lnTo>
                <a:lnTo>
                  <a:pt x="0" y="0"/>
                </a:lnTo>
                <a:close/>
              </a:path>
            </a:pathLst>
          </a:custGeom>
          <a:solidFill>
            <a:srgbClr val="F2EFE4">
              <a:alpha val="34901"/>
            </a:srgbClr>
          </a:solidFill>
        </p:spPr>
        <p:txBody>
          <a:bodyPr lIns="127000" rIns="127000" rtlCol="0" anchor="ctr"/>
          <a:lstStyle/>
          <a:p>
            <a:pPr algn="l"/>
            <a:endParaRPr lang="en-US" sz="1100"/>
          </a:p>
        </p:txBody>
      </p:sp>
      <p:sp>
        <p:nvSpPr>
          <p:cNvPr id="2" name="文本框 1">
            <a:extLst>
              <a:ext uri="{FF2B5EF4-FFF2-40B4-BE49-F238E27FC236}">
                <a16:creationId xmlns:a16="http://schemas.microsoft.com/office/drawing/2014/main" id="{CB29A952-644D-C0D7-23C4-B2E752DD75AA}"/>
              </a:ext>
            </a:extLst>
          </p:cNvPr>
          <p:cNvSpPr txBox="1"/>
          <p:nvPr/>
        </p:nvSpPr>
        <p:spPr>
          <a:xfrm>
            <a:off x="5016500" y="2381173"/>
            <a:ext cx="5791200" cy="2472665"/>
          </a:xfrm>
          <a:prstGeom prst="rect">
            <a:avLst/>
          </a:prstGeom>
          <a:noFill/>
        </p:spPr>
        <p:txBody>
          <a:bodyPr wrap="square" rtlCol="0">
            <a:spAutoFit/>
          </a:bodyPr>
          <a:lstStyle/>
          <a:p>
            <a:pPr marL="200000" indent="-200000" latinLnBrk="1">
              <a:lnSpc>
                <a:spcPct val="145800"/>
              </a:lnSpc>
              <a:buFont typeface="Arial"/>
              <a:buChar char="•"/>
            </a:pPr>
            <a:r>
              <a:rPr lang="zh-CN" altLang="en-US" dirty="0">
                <a:solidFill>
                  <a:srgbClr val="315454"/>
                </a:solidFill>
                <a:latin typeface="Microsoft YaHei"/>
                <a:ea typeface="Microsoft YaHei"/>
              </a:rPr>
              <a:t>使用形态学腐蚀膨胀操作去除变化检测中的噪声点，同时根据检测结果中的物体轮廓多边形模拟去除形状极其不规律的检测物体，提升检测的整体质量</a:t>
            </a:r>
            <a:endParaRPr lang="en-US" altLang="zh-CN" dirty="0">
              <a:solidFill>
                <a:srgbClr val="315454"/>
              </a:solidFill>
              <a:latin typeface="Microsoft YaHei"/>
              <a:ea typeface="Microsoft YaHei"/>
            </a:endParaRPr>
          </a:p>
          <a:p>
            <a:pPr marL="200000" indent="-200000" latinLnBrk="1">
              <a:lnSpc>
                <a:spcPct val="145800"/>
              </a:lnSpc>
              <a:buFont typeface="Arial"/>
              <a:buChar char="•"/>
            </a:pPr>
            <a:r>
              <a:rPr lang="zh-CN" altLang="en-US" dirty="0">
                <a:solidFill>
                  <a:srgbClr val="315454"/>
                </a:solidFill>
                <a:latin typeface="Microsoft YaHei"/>
                <a:ea typeface="Microsoft YaHei"/>
              </a:rPr>
              <a:t>算法在</a:t>
            </a:r>
            <a:r>
              <a:rPr lang="en-US" altLang="zh-CN" dirty="0">
                <a:solidFill>
                  <a:srgbClr val="315454"/>
                </a:solidFill>
                <a:latin typeface="Microsoft YaHei"/>
                <a:ea typeface="Microsoft YaHei"/>
              </a:rPr>
              <a:t>python</a:t>
            </a:r>
            <a:r>
              <a:rPr lang="zh-CN" altLang="en-US" dirty="0">
                <a:solidFill>
                  <a:srgbClr val="315454"/>
                </a:solidFill>
                <a:latin typeface="Microsoft YaHei"/>
                <a:ea typeface="Microsoft YaHei"/>
              </a:rPr>
              <a:t>层面上使用</a:t>
            </a:r>
            <a:r>
              <a:rPr lang="en-US" altLang="zh-CN" dirty="0">
                <a:solidFill>
                  <a:srgbClr val="315454"/>
                </a:solidFill>
                <a:latin typeface="Microsoft YaHei"/>
                <a:ea typeface="Microsoft YaHei"/>
              </a:rPr>
              <a:t>flask</a:t>
            </a:r>
            <a:r>
              <a:rPr lang="zh-CN" altLang="en-US" dirty="0">
                <a:solidFill>
                  <a:srgbClr val="315454"/>
                </a:solidFill>
                <a:latin typeface="Microsoft YaHei"/>
                <a:ea typeface="Microsoft YaHei"/>
              </a:rPr>
              <a:t>轻量级后端部署为</a:t>
            </a:r>
            <a:r>
              <a:rPr lang="en-US" altLang="zh-CN" dirty="0">
                <a:solidFill>
                  <a:srgbClr val="315454"/>
                </a:solidFill>
                <a:latin typeface="Microsoft YaHei"/>
                <a:ea typeface="Microsoft YaHei"/>
              </a:rPr>
              <a:t>go</a:t>
            </a:r>
            <a:r>
              <a:rPr lang="zh-CN" altLang="en-US" dirty="0">
                <a:solidFill>
                  <a:srgbClr val="315454"/>
                </a:solidFill>
                <a:latin typeface="Microsoft YaHei"/>
                <a:ea typeface="Microsoft YaHei"/>
              </a:rPr>
              <a:t>提供算法功能支持，可以支持模型的快速部署，并通过丰富的库进行结果后处理满足前后端的数据要求</a:t>
            </a:r>
            <a:endParaRPr lang="en-US" altLang="zh-CN" dirty="0">
              <a:solidFill>
                <a:srgbClr val="315454"/>
              </a:solidFill>
              <a:latin typeface="Microsoft YaHei"/>
              <a:ea typeface="Microsoft YaHei"/>
            </a:endParaRPr>
          </a:p>
        </p:txBody>
      </p:sp>
      <p:sp>
        <p:nvSpPr>
          <p:cNvPr id="5" name="文本框 4">
            <a:extLst>
              <a:ext uri="{FF2B5EF4-FFF2-40B4-BE49-F238E27FC236}">
                <a16:creationId xmlns:a16="http://schemas.microsoft.com/office/drawing/2014/main" id="{0F73C845-C399-C6BC-FB8F-C87F713F5830}"/>
              </a:ext>
            </a:extLst>
          </p:cNvPr>
          <p:cNvSpPr txBox="1"/>
          <p:nvPr/>
        </p:nvSpPr>
        <p:spPr>
          <a:xfrm>
            <a:off x="5048250" y="1651000"/>
            <a:ext cx="1828800" cy="461665"/>
          </a:xfrm>
          <a:prstGeom prst="rect">
            <a:avLst/>
          </a:prstGeom>
          <a:noFill/>
        </p:spPr>
        <p:txBody>
          <a:bodyPr wrap="square" rtlCol="0">
            <a:spAutoFit/>
          </a:bodyPr>
          <a:lstStyle>
            <a:defPPr>
              <a:defRPr lang="en-US"/>
            </a:defPPr>
            <a:lvl1pPr>
              <a:defRPr>
                <a:solidFill>
                  <a:srgbClr val="315454"/>
                </a:solidFill>
              </a:defRPr>
            </a:lvl1pPr>
          </a:lstStyle>
          <a:p>
            <a:r>
              <a:rPr lang="zh-CN" altLang="en-US" sz="2400" b="1" dirty="0">
                <a:latin typeface="Microsoft YaHei"/>
                <a:ea typeface="Microsoft YaHei"/>
              </a:rPr>
              <a:t>算法</a:t>
            </a:r>
          </a:p>
        </p:txBody>
      </p:sp>
      <p:pic>
        <p:nvPicPr>
          <p:cNvPr id="8" name="图片 7">
            <a:extLst>
              <a:ext uri="{FF2B5EF4-FFF2-40B4-BE49-F238E27FC236}">
                <a16:creationId xmlns:a16="http://schemas.microsoft.com/office/drawing/2014/main" id="{05B63138-88DD-8B0A-3AC1-F0D82CAF7E6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46900" t="18376" r="43561" b="19752"/>
          <a:stretch/>
        </p:blipFill>
        <p:spPr>
          <a:xfrm>
            <a:off x="2273300" y="1422400"/>
            <a:ext cx="914400" cy="3429000"/>
          </a:xfrm>
          <a:prstGeom prst="rect">
            <a:avLst/>
          </a:prstGeom>
        </p:spPr>
      </p:pic>
      <p:sp>
        <p:nvSpPr>
          <p:cNvPr id="4" name="矩形 3">
            <a:extLst>
              <a:ext uri="{FF2B5EF4-FFF2-40B4-BE49-F238E27FC236}">
                <a16:creationId xmlns:a16="http://schemas.microsoft.com/office/drawing/2014/main" id="{43C1DD4B-E39E-6AAF-5CAE-C7DCE6A78ABF}"/>
              </a:ext>
            </a:extLst>
          </p:cNvPr>
          <p:cNvSpPr/>
          <p:nvPr/>
        </p:nvSpPr>
        <p:spPr>
          <a:xfrm>
            <a:off x="2273300" y="1475973"/>
            <a:ext cx="914400" cy="3375427"/>
          </a:xfrm>
          <a:prstGeom prst="rect">
            <a:avLst/>
          </a:prstGeom>
          <a:noFill/>
          <a:ln w="41275">
            <a:solidFill>
              <a:srgbClr val="315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5816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C2ADC887-1710-B0D6-56AA-168C0936085D}"/>
              </a:ext>
            </a:extLst>
          </p:cNvPr>
          <p:cNvSpPr/>
          <p:nvPr/>
        </p:nvSpPr>
        <p:spPr>
          <a:xfrm>
            <a:off x="5229" y="521"/>
            <a:ext cx="11557000" cy="6501879"/>
          </a:xfrm>
          <a:custGeom>
            <a:avLst/>
            <a:gdLst/>
            <a:ahLst/>
            <a:cxnLst/>
            <a:rect l="l" t="t" r="r" b="b"/>
            <a:pathLst>
              <a:path w="11557000" h="6501879">
                <a:moveTo>
                  <a:pt x="0" y="0"/>
                </a:moveTo>
                <a:lnTo>
                  <a:pt x="0" y="0"/>
                </a:lnTo>
                <a:lnTo>
                  <a:pt x="11557000" y="0"/>
                </a:lnTo>
                <a:lnTo>
                  <a:pt x="11557000" y="0"/>
                </a:lnTo>
                <a:lnTo>
                  <a:pt x="11557000" y="6501879"/>
                </a:lnTo>
                <a:lnTo>
                  <a:pt x="11557000" y="6501879"/>
                </a:lnTo>
                <a:lnTo>
                  <a:pt x="0" y="6501879"/>
                </a:lnTo>
                <a:lnTo>
                  <a:pt x="0" y="6501879"/>
                </a:lnTo>
                <a:lnTo>
                  <a:pt x="0" y="0"/>
                </a:lnTo>
                <a:close/>
              </a:path>
            </a:pathLst>
          </a:custGeom>
          <a:solidFill>
            <a:srgbClr val="F2EFE4">
              <a:alpha val="34901"/>
            </a:srgbClr>
          </a:solidFill>
        </p:spPr>
        <p:txBody>
          <a:bodyPr lIns="127000" rIns="127000" rtlCol="0" anchor="ctr"/>
          <a:lstStyle/>
          <a:p>
            <a:pPr algn="l"/>
            <a:endParaRPr lang="en-US" sz="1100"/>
          </a:p>
        </p:txBody>
      </p:sp>
      <p:pic>
        <p:nvPicPr>
          <p:cNvPr id="2" name="演示视频1">
            <a:hlinkClick r:id="" action="ppaction://media"/>
            <a:extLst>
              <a:ext uri="{FF2B5EF4-FFF2-40B4-BE49-F238E27FC236}">
                <a16:creationId xmlns:a16="http://schemas.microsoft.com/office/drawing/2014/main" id="{325BFA0A-2659-68F0-223A-F1A2B40689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5" y="0"/>
            <a:ext cx="11559822" cy="6502400"/>
          </a:xfrm>
          <a:prstGeom prst="rect">
            <a:avLst/>
          </a:prstGeom>
        </p:spPr>
      </p:pic>
    </p:spTree>
    <p:extLst>
      <p:ext uri="{BB962C8B-B14F-4D97-AF65-F5344CB8AC3E}">
        <p14:creationId xmlns:p14="http://schemas.microsoft.com/office/powerpoint/2010/main" val="538947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10002DB8-4D1F-69E2-1A2A-01B405CF4ED0}"/>
              </a:ext>
            </a:extLst>
          </p:cNvPr>
          <p:cNvSpPr/>
          <p:nvPr/>
        </p:nvSpPr>
        <p:spPr>
          <a:xfrm>
            <a:off x="0" y="521"/>
            <a:ext cx="11557000" cy="6501879"/>
          </a:xfrm>
          <a:custGeom>
            <a:avLst/>
            <a:gdLst/>
            <a:ahLst/>
            <a:cxnLst/>
            <a:rect l="l" t="t" r="r" b="b"/>
            <a:pathLst>
              <a:path w="11557000" h="6501879">
                <a:moveTo>
                  <a:pt x="0" y="0"/>
                </a:moveTo>
                <a:lnTo>
                  <a:pt x="0" y="0"/>
                </a:lnTo>
                <a:lnTo>
                  <a:pt x="11557000" y="0"/>
                </a:lnTo>
                <a:lnTo>
                  <a:pt x="11557000" y="0"/>
                </a:lnTo>
                <a:lnTo>
                  <a:pt x="11557000" y="6501879"/>
                </a:lnTo>
                <a:lnTo>
                  <a:pt x="11557000" y="6501879"/>
                </a:lnTo>
                <a:lnTo>
                  <a:pt x="0" y="6501879"/>
                </a:lnTo>
                <a:lnTo>
                  <a:pt x="0" y="6501879"/>
                </a:lnTo>
                <a:lnTo>
                  <a:pt x="0" y="0"/>
                </a:lnTo>
                <a:close/>
              </a:path>
            </a:pathLst>
          </a:custGeom>
          <a:solidFill>
            <a:srgbClr val="F2EFE4">
              <a:alpha val="34901"/>
            </a:srgbClr>
          </a:solidFill>
        </p:spPr>
        <p:txBody>
          <a:bodyPr lIns="127000" rIns="127000" rtlCol="0" anchor="ctr"/>
          <a:lstStyle/>
          <a:p>
            <a:pPr algn="l"/>
            <a:endParaRPr lang="en-US" sz="1100"/>
          </a:p>
        </p:txBody>
      </p:sp>
      <p:sp>
        <p:nvSpPr>
          <p:cNvPr id="229" name="TextBox 228"/>
          <p:cNvSpPr txBox="1"/>
          <p:nvPr/>
        </p:nvSpPr>
        <p:spPr>
          <a:xfrm>
            <a:off x="1143394" y="1796488"/>
            <a:ext cx="4177906" cy="313868"/>
          </a:xfrm>
          <a:prstGeom prst="rect">
            <a:avLst/>
          </a:prstGeom>
          <a:solidFill>
            <a:srgbClr val="FFFFFF">
              <a:alpha val="0"/>
            </a:srgbClr>
          </a:solidFill>
        </p:spPr>
        <p:txBody>
          <a:bodyPr wrap="square" lIns="31750" tIns="12700" rIns="0" bIns="12700" rtlCol="0" anchor="t">
            <a:spAutoFit/>
          </a:bodyPr>
          <a:lstStyle/>
          <a:p>
            <a:pPr algn="l" latinLnBrk="1">
              <a:lnSpc>
                <a:spcPct val="113400"/>
              </a:lnSpc>
            </a:pPr>
            <a:r>
              <a:rPr lang="zh-CN" altLang="en-US" sz="1800" dirty="0">
                <a:solidFill>
                  <a:srgbClr val="315454"/>
                </a:solidFill>
                <a:latin typeface="微软雅黑" panose="020B0503020204020204" pitchFamily="34" charset="-122"/>
                <a:ea typeface="微软雅黑" panose="020B0503020204020204" pitchFamily="34" charset="-122"/>
              </a:rPr>
              <a:t>系统模块化松耦合便于部署和迭代</a:t>
            </a:r>
            <a:endParaRPr lang="en-US" sz="1100" dirty="0">
              <a:latin typeface="微软雅黑" panose="020B0503020204020204" pitchFamily="34" charset="-122"/>
              <a:ea typeface="微软雅黑" panose="020B0503020204020204" pitchFamily="34" charset="-122"/>
            </a:endParaRPr>
          </a:p>
        </p:txBody>
      </p:sp>
      <p:sp>
        <p:nvSpPr>
          <p:cNvPr id="232" name="TextBox 231"/>
          <p:cNvSpPr txBox="1"/>
          <p:nvPr/>
        </p:nvSpPr>
        <p:spPr>
          <a:xfrm>
            <a:off x="1143394" y="2798559"/>
            <a:ext cx="4025506" cy="313868"/>
          </a:xfrm>
          <a:prstGeom prst="rect">
            <a:avLst/>
          </a:prstGeom>
          <a:solidFill>
            <a:srgbClr val="FFFFFF">
              <a:alpha val="0"/>
            </a:srgbClr>
          </a:solidFill>
        </p:spPr>
        <p:txBody>
          <a:bodyPr wrap="square" lIns="31750" tIns="12700" rIns="0" bIns="12700" rtlCol="0" anchor="t">
            <a:spAutoFit/>
          </a:bodyPr>
          <a:lstStyle>
            <a:defPPr>
              <a:defRPr lang="en-US"/>
            </a:defPPr>
            <a:lvl1pPr latinLnBrk="1">
              <a:lnSpc>
                <a:spcPct val="113400"/>
              </a:lnSpc>
              <a:defRPr>
                <a:solidFill>
                  <a:srgbClr val="315454"/>
                </a:solidFill>
                <a:latin typeface="微软雅黑" panose="020B0503020204020204" pitchFamily="34" charset="-122"/>
                <a:ea typeface="微软雅黑" panose="020B0503020204020204" pitchFamily="34" charset="-122"/>
              </a:defRPr>
            </a:lvl1pPr>
          </a:lstStyle>
          <a:p>
            <a:r>
              <a:rPr lang="zh-CN" altLang="en-US" dirty="0"/>
              <a:t>算法模块精度高速度快支持批处理</a:t>
            </a:r>
            <a:endParaRPr lang="en-US" dirty="0"/>
          </a:p>
        </p:txBody>
      </p:sp>
      <p:sp>
        <p:nvSpPr>
          <p:cNvPr id="12" name="TextBox 231">
            <a:extLst>
              <a:ext uri="{FF2B5EF4-FFF2-40B4-BE49-F238E27FC236}">
                <a16:creationId xmlns:a16="http://schemas.microsoft.com/office/drawing/2014/main" id="{8C907901-10A0-5383-2486-A67FA43E4FE6}"/>
              </a:ext>
            </a:extLst>
          </p:cNvPr>
          <p:cNvSpPr txBox="1"/>
          <p:nvPr/>
        </p:nvSpPr>
        <p:spPr>
          <a:xfrm>
            <a:off x="1143394" y="3780993"/>
            <a:ext cx="4406506" cy="313868"/>
          </a:xfrm>
          <a:prstGeom prst="rect">
            <a:avLst/>
          </a:prstGeom>
          <a:solidFill>
            <a:srgbClr val="FFFFFF">
              <a:alpha val="0"/>
            </a:srgbClr>
          </a:solidFill>
        </p:spPr>
        <p:txBody>
          <a:bodyPr wrap="square" lIns="31750" tIns="12700" rIns="0" bIns="12700" rtlCol="0" anchor="t">
            <a:spAutoFit/>
          </a:bodyPr>
          <a:lstStyle>
            <a:defPPr>
              <a:defRPr lang="en-US"/>
            </a:defPPr>
            <a:lvl1pPr latinLnBrk="1">
              <a:lnSpc>
                <a:spcPct val="113400"/>
              </a:lnSpc>
              <a:defRPr>
                <a:solidFill>
                  <a:srgbClr val="315454"/>
                </a:solidFill>
                <a:latin typeface="微软雅黑" panose="020B0503020204020204" pitchFamily="34" charset="-122"/>
                <a:ea typeface="微软雅黑" panose="020B0503020204020204" pitchFamily="34" charset="-122"/>
              </a:defRPr>
            </a:lvl1pPr>
          </a:lstStyle>
          <a:p>
            <a:r>
              <a:rPr lang="zh-CN" altLang="en-US" dirty="0"/>
              <a:t>前端设计满足用户的使用习惯，简洁美观</a:t>
            </a:r>
            <a:endParaRPr lang="en-US" dirty="0"/>
          </a:p>
        </p:txBody>
      </p:sp>
      <p:sp>
        <p:nvSpPr>
          <p:cNvPr id="13" name="TextBox 231">
            <a:extLst>
              <a:ext uri="{FF2B5EF4-FFF2-40B4-BE49-F238E27FC236}">
                <a16:creationId xmlns:a16="http://schemas.microsoft.com/office/drawing/2014/main" id="{64F71F2A-5F54-2068-AD50-0FD0DADAA9EB}"/>
              </a:ext>
            </a:extLst>
          </p:cNvPr>
          <p:cNvSpPr txBox="1"/>
          <p:nvPr/>
        </p:nvSpPr>
        <p:spPr>
          <a:xfrm>
            <a:off x="1130300" y="4783064"/>
            <a:ext cx="4939906" cy="313868"/>
          </a:xfrm>
          <a:prstGeom prst="rect">
            <a:avLst/>
          </a:prstGeom>
          <a:solidFill>
            <a:srgbClr val="FFFFFF">
              <a:alpha val="0"/>
            </a:srgbClr>
          </a:solidFill>
        </p:spPr>
        <p:txBody>
          <a:bodyPr wrap="square" lIns="31750" tIns="12700" rIns="0" bIns="12700" rtlCol="0" anchor="t">
            <a:spAutoFit/>
          </a:bodyPr>
          <a:lstStyle/>
          <a:p>
            <a:pPr latinLnBrk="1">
              <a:lnSpc>
                <a:spcPct val="113400"/>
              </a:lnSpc>
            </a:pPr>
            <a:r>
              <a:rPr lang="zh-CN" altLang="en-US" dirty="0">
                <a:solidFill>
                  <a:srgbClr val="315454"/>
                </a:solidFill>
                <a:latin typeface="微软雅黑" panose="020B0503020204020204" pitchFamily="34" charset="-122"/>
                <a:ea typeface="微软雅黑" panose="020B0503020204020204" pitchFamily="34" charset="-122"/>
              </a:rPr>
              <a:t>后端有容错处理为用户服务提供稳定高效的支持</a:t>
            </a:r>
            <a:endParaRPr lang="en-US" dirty="0">
              <a:solidFill>
                <a:srgbClr val="315454"/>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91CC561B-67A1-9350-41E9-C0AF54FBB44E}"/>
              </a:ext>
            </a:extLst>
          </p:cNvPr>
          <p:cNvGrpSpPr/>
          <p:nvPr/>
        </p:nvGrpSpPr>
        <p:grpSpPr>
          <a:xfrm>
            <a:off x="6388102" y="1199185"/>
            <a:ext cx="4785979" cy="4104030"/>
            <a:chOff x="6297279" y="1235520"/>
            <a:chExt cx="4785979" cy="4104030"/>
          </a:xfrm>
          <a:blipFill dpi="0" rotWithShape="1">
            <a:blip r:embed="rId3"/>
            <a:srcRect/>
            <a:tile tx="0" ty="88900" sx="50000" sy="50000" flip="none" algn="tl"/>
          </a:blipFill>
        </p:grpSpPr>
        <p:sp>
          <p:nvSpPr>
            <p:cNvPr id="2" name="平行四边形 1">
              <a:extLst>
                <a:ext uri="{FF2B5EF4-FFF2-40B4-BE49-F238E27FC236}">
                  <a16:creationId xmlns:a16="http://schemas.microsoft.com/office/drawing/2014/main" id="{D1FCAF20-D944-77ED-A744-8020D39544AD}"/>
                </a:ext>
              </a:extLst>
            </p:cNvPr>
            <p:cNvSpPr/>
            <p:nvPr/>
          </p:nvSpPr>
          <p:spPr>
            <a:xfrm>
              <a:off x="6297279" y="1827438"/>
              <a:ext cx="1219200" cy="3512112"/>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582A83A6-7472-096F-4D4B-1786B5F0C2B2}"/>
                </a:ext>
              </a:extLst>
            </p:cNvPr>
            <p:cNvSpPr/>
            <p:nvPr/>
          </p:nvSpPr>
          <p:spPr>
            <a:xfrm>
              <a:off x="7516479" y="1356371"/>
              <a:ext cx="1219200" cy="3512112"/>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25CF851C-BA1A-AB90-31F7-7AC2AC713930}"/>
                </a:ext>
              </a:extLst>
            </p:cNvPr>
            <p:cNvSpPr/>
            <p:nvPr/>
          </p:nvSpPr>
          <p:spPr>
            <a:xfrm>
              <a:off x="8644858" y="1778132"/>
              <a:ext cx="1219200" cy="3512112"/>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2D8E90AD-6909-DD8A-01DE-19034468ACD5}"/>
                </a:ext>
              </a:extLst>
            </p:cNvPr>
            <p:cNvSpPr/>
            <p:nvPr/>
          </p:nvSpPr>
          <p:spPr>
            <a:xfrm>
              <a:off x="9864058" y="1235520"/>
              <a:ext cx="1219200" cy="3512112"/>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F7981715-5FE7-8521-4330-561F0241C138}"/>
              </a:ext>
            </a:extLst>
          </p:cNvPr>
          <p:cNvSpPr txBox="1"/>
          <p:nvPr/>
        </p:nvSpPr>
        <p:spPr>
          <a:xfrm>
            <a:off x="1130300" y="817596"/>
            <a:ext cx="2438400" cy="461665"/>
          </a:xfrm>
          <a:prstGeom prst="rect">
            <a:avLst/>
          </a:prstGeom>
          <a:noFill/>
        </p:spPr>
        <p:txBody>
          <a:bodyPr wrap="square" rtlCol="0">
            <a:spAutoFit/>
          </a:bodyPr>
          <a:lstStyle/>
          <a:p>
            <a:r>
              <a:rPr lang="zh-CN" altLang="en-US" sz="2400" dirty="0">
                <a:solidFill>
                  <a:srgbClr val="315454"/>
                </a:solidFill>
                <a:latin typeface="思源黑体 CN Heavy"/>
                <a:ea typeface="思源黑体 CN Heavy"/>
              </a:rPr>
              <a:t>系统亮点</a:t>
            </a:r>
            <a:endParaRPr lang="zh-CN" altLang="en-US" sz="2400"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194" name="Picture 1"/>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40" y="26441"/>
            <a:ext cx="11556120" cy="6500318"/>
          </a:xfrm>
          <a:prstGeom prst="rect">
            <a:avLst/>
          </a:prstGeom>
        </p:spPr>
      </p:pic>
      <p:sp>
        <p:nvSpPr>
          <p:cNvPr id="2" name="矩形 1">
            <a:extLst>
              <a:ext uri="{FF2B5EF4-FFF2-40B4-BE49-F238E27FC236}">
                <a16:creationId xmlns:a16="http://schemas.microsoft.com/office/drawing/2014/main" id="{52013F85-BD36-4973-CB2B-244214565F7F}"/>
              </a:ext>
            </a:extLst>
          </p:cNvPr>
          <p:cNvSpPr/>
          <p:nvPr/>
        </p:nvSpPr>
        <p:spPr>
          <a:xfrm>
            <a:off x="0" y="-1855"/>
            <a:ext cx="11557000" cy="6526759"/>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Freeform 2"/>
          <p:cNvSpPr/>
          <p:nvPr/>
        </p:nvSpPr>
        <p:spPr>
          <a:xfrm>
            <a:off x="-103010" y="2745651"/>
            <a:ext cx="11762625" cy="2548547"/>
          </a:xfrm>
          <a:custGeom>
            <a:avLst/>
            <a:gdLst/>
            <a:ahLst/>
            <a:cxnLst/>
            <a:rect l="l" t="t" r="r" b="b"/>
            <a:pathLst>
              <a:path w="11762625" h="2548547">
                <a:moveTo>
                  <a:pt x="0" y="0"/>
                </a:moveTo>
                <a:lnTo>
                  <a:pt x="0" y="0"/>
                </a:lnTo>
                <a:lnTo>
                  <a:pt x="11762626" y="0"/>
                </a:lnTo>
                <a:lnTo>
                  <a:pt x="11762626" y="0"/>
                </a:lnTo>
                <a:lnTo>
                  <a:pt x="11762626" y="2548547"/>
                </a:lnTo>
                <a:lnTo>
                  <a:pt x="11762626" y="2548547"/>
                </a:lnTo>
                <a:lnTo>
                  <a:pt x="0" y="2548547"/>
                </a:lnTo>
                <a:lnTo>
                  <a:pt x="0" y="2548547"/>
                </a:lnTo>
                <a:lnTo>
                  <a:pt x="0" y="0"/>
                </a:lnTo>
                <a:close/>
              </a:path>
            </a:pathLst>
          </a:custGeom>
          <a:solidFill>
            <a:srgbClr val="F2EFE4"/>
          </a:solidFill>
        </p:spPr>
        <p:txBody>
          <a:bodyPr lIns="127000" rIns="127000" rtlCol="0" anchor="ctr"/>
          <a:lstStyle/>
          <a:p>
            <a:pPr algn="l"/>
            <a:endParaRPr lang="en-US" sz="1100"/>
          </a:p>
        </p:txBody>
      </p:sp>
      <p:sp>
        <p:nvSpPr>
          <p:cNvPr id="196" name="TextBox 3"/>
          <p:cNvSpPr txBox="1"/>
          <p:nvPr/>
        </p:nvSpPr>
        <p:spPr>
          <a:xfrm>
            <a:off x="1029602" y="615950"/>
            <a:ext cx="9791700" cy="2895600"/>
          </a:xfrm>
          <a:prstGeom prst="rect">
            <a:avLst/>
          </a:prstGeom>
          <a:solidFill>
            <a:srgbClr val="FFFFFF">
              <a:alpha val="0"/>
            </a:srgbClr>
          </a:solidFill>
        </p:spPr>
        <p:txBody>
          <a:bodyPr lIns="31750" tIns="12700" rIns="0" bIns="12700" rtlCol="0" anchor="t">
            <a:spAutoFit/>
          </a:bodyPr>
          <a:lstStyle/>
          <a:p>
            <a:pPr algn="l" latinLnBrk="1">
              <a:lnSpc>
                <a:spcPct val="113400"/>
              </a:lnSpc>
            </a:pPr>
            <a:r>
              <a:rPr lang="en-US" sz="16149" b="0" spc="3000" dirty="0" err="1">
                <a:solidFill>
                  <a:srgbClr val="FFFFFF">
                    <a:alpha val="38824"/>
                  </a:srgbClr>
                </a:solidFill>
                <a:latin typeface="思源黑体 CN Heavy"/>
                <a:ea typeface="思源黑体 CN Heavy"/>
              </a:rPr>
              <a:t>用户体验</a:t>
            </a:r>
            <a:endParaRPr lang="en-US" sz="1100" dirty="0"/>
          </a:p>
        </p:txBody>
      </p:sp>
      <p:grpSp>
        <p:nvGrpSpPr>
          <p:cNvPr id="197" name="Group 4"/>
          <p:cNvGrpSpPr/>
          <p:nvPr/>
        </p:nvGrpSpPr>
        <p:grpSpPr>
          <a:xfrm>
            <a:off x="1029602" y="3135652"/>
            <a:ext cx="1192898" cy="1801473"/>
            <a:chOff x="1029602" y="3135652"/>
            <a:chExt cx="1192898" cy="1801473"/>
          </a:xfrm>
        </p:grpSpPr>
        <p:sp>
          <p:nvSpPr>
            <p:cNvPr id="198" name="Freeform 197"/>
            <p:cNvSpPr/>
            <p:nvPr/>
          </p:nvSpPr>
          <p:spPr>
            <a:xfrm>
              <a:off x="1262048" y="3135652"/>
              <a:ext cx="684722" cy="717363"/>
            </a:xfrm>
            <a:custGeom>
              <a:avLst/>
              <a:gdLst/>
              <a:ahLst/>
              <a:cxnLst/>
              <a:rect l="l" t="t" r="r" b="b"/>
              <a:pathLst>
                <a:path w="684722" h="717363">
                  <a:moveTo>
                    <a:pt x="548" y="358682"/>
                  </a:moveTo>
                  <a:cubicBezTo>
                    <a:pt x="0" y="236204"/>
                    <a:pt x="65029" y="122795"/>
                    <a:pt x="171012" y="61398"/>
                  </a:cubicBezTo>
                  <a:cubicBezTo>
                    <a:pt x="276994" y="0"/>
                    <a:pt x="407728" y="0"/>
                    <a:pt x="513710" y="61398"/>
                  </a:cubicBezTo>
                  <a:cubicBezTo>
                    <a:pt x="619693" y="122795"/>
                    <a:pt x="684722" y="236204"/>
                    <a:pt x="684174" y="358682"/>
                  </a:cubicBezTo>
                  <a:cubicBezTo>
                    <a:pt x="684722" y="481160"/>
                    <a:pt x="619693" y="594569"/>
                    <a:pt x="513710" y="655966"/>
                  </a:cubicBezTo>
                  <a:cubicBezTo>
                    <a:pt x="407728" y="717364"/>
                    <a:pt x="276994" y="717364"/>
                    <a:pt x="171012" y="655966"/>
                  </a:cubicBezTo>
                  <a:cubicBezTo>
                    <a:pt x="65029" y="594569"/>
                    <a:pt x="0" y="481160"/>
                    <a:pt x="548" y="358682"/>
                  </a:cubicBezTo>
                  <a:close/>
                </a:path>
              </a:pathLst>
            </a:custGeom>
            <a:solidFill>
              <a:srgbClr val="FFFFFF">
                <a:alpha val="38039"/>
              </a:srgbClr>
            </a:solidFill>
          </p:spPr>
          <p:txBody>
            <a:bodyPr lIns="127000" rIns="127000" rtlCol="0" anchor="ctr"/>
            <a:lstStyle/>
            <a:p>
              <a:pPr algn="l"/>
              <a:endParaRPr lang="en-US" sz="1100"/>
            </a:p>
          </p:txBody>
        </p:sp>
        <p:sp>
          <p:nvSpPr>
            <p:cNvPr id="199" name="Freeform 198"/>
            <p:cNvSpPr/>
            <p:nvPr/>
          </p:nvSpPr>
          <p:spPr>
            <a:xfrm>
              <a:off x="1325632" y="3189048"/>
              <a:ext cx="579461" cy="607085"/>
            </a:xfrm>
            <a:custGeom>
              <a:avLst/>
              <a:gdLst/>
              <a:ahLst/>
              <a:cxnLst/>
              <a:rect l="l" t="t" r="r" b="b"/>
              <a:pathLst>
                <a:path w="579461" h="607085">
                  <a:moveTo>
                    <a:pt x="464" y="303542"/>
                  </a:moveTo>
                  <a:cubicBezTo>
                    <a:pt x="0" y="199892"/>
                    <a:pt x="55033" y="103917"/>
                    <a:pt x="144723" y="51958"/>
                  </a:cubicBezTo>
                  <a:cubicBezTo>
                    <a:pt x="234412" y="0"/>
                    <a:pt x="345049" y="0"/>
                    <a:pt x="434739" y="51958"/>
                  </a:cubicBezTo>
                  <a:cubicBezTo>
                    <a:pt x="524429" y="103917"/>
                    <a:pt x="579461" y="199892"/>
                    <a:pt x="578997" y="303542"/>
                  </a:cubicBezTo>
                  <a:cubicBezTo>
                    <a:pt x="579461" y="407191"/>
                    <a:pt x="524429" y="503166"/>
                    <a:pt x="434739" y="555125"/>
                  </a:cubicBezTo>
                  <a:cubicBezTo>
                    <a:pt x="345049" y="607084"/>
                    <a:pt x="234412" y="607084"/>
                    <a:pt x="144723" y="555125"/>
                  </a:cubicBezTo>
                  <a:cubicBezTo>
                    <a:pt x="55033" y="503166"/>
                    <a:pt x="0" y="407191"/>
                    <a:pt x="464" y="303542"/>
                  </a:cubicBezTo>
                  <a:close/>
                </a:path>
              </a:pathLst>
            </a:custGeom>
            <a:solidFill>
              <a:srgbClr val="A3D2D3"/>
            </a:solidFill>
          </p:spPr>
          <p:txBody>
            <a:bodyPr lIns="127000" rIns="127000" rtlCol="0" anchor="ctr"/>
            <a:lstStyle/>
            <a:p>
              <a:pPr algn="l"/>
              <a:endParaRPr lang="en-US" sz="1100"/>
            </a:p>
          </p:txBody>
        </p:sp>
        <p:sp>
          <p:nvSpPr>
            <p:cNvPr id="200" name="Freeform 199"/>
            <p:cNvSpPr/>
            <p:nvPr/>
          </p:nvSpPr>
          <p:spPr>
            <a:xfrm>
              <a:off x="1376520" y="3255256"/>
              <a:ext cx="469615" cy="491999"/>
            </a:xfrm>
            <a:custGeom>
              <a:avLst/>
              <a:gdLst/>
              <a:ahLst/>
              <a:cxnLst/>
              <a:rect l="l" t="t" r="r" b="b"/>
              <a:pathLst>
                <a:path w="469615" h="491999">
                  <a:moveTo>
                    <a:pt x="376" y="245999"/>
                  </a:moveTo>
                  <a:cubicBezTo>
                    <a:pt x="0" y="161999"/>
                    <a:pt x="44600" y="84218"/>
                    <a:pt x="117288" y="42109"/>
                  </a:cubicBezTo>
                  <a:cubicBezTo>
                    <a:pt x="189976" y="0"/>
                    <a:pt x="279639" y="0"/>
                    <a:pt x="352327" y="42109"/>
                  </a:cubicBezTo>
                  <a:cubicBezTo>
                    <a:pt x="425015" y="84218"/>
                    <a:pt x="469615" y="161999"/>
                    <a:pt x="469239" y="245999"/>
                  </a:cubicBezTo>
                  <a:cubicBezTo>
                    <a:pt x="469615" y="330000"/>
                    <a:pt x="425015" y="407781"/>
                    <a:pt x="352327" y="449890"/>
                  </a:cubicBezTo>
                  <a:cubicBezTo>
                    <a:pt x="279639" y="491999"/>
                    <a:pt x="189976" y="491999"/>
                    <a:pt x="117288" y="449890"/>
                  </a:cubicBezTo>
                  <a:cubicBezTo>
                    <a:pt x="44600" y="407781"/>
                    <a:pt x="0" y="330000"/>
                    <a:pt x="376" y="245999"/>
                  </a:cubicBezTo>
                  <a:close/>
                </a:path>
              </a:pathLst>
            </a:custGeom>
            <a:solidFill>
              <a:srgbClr val="315454"/>
            </a:solidFill>
          </p:spPr>
          <p:txBody>
            <a:bodyPr lIns="127000" rIns="127000" rtlCol="0" anchor="ctr"/>
            <a:lstStyle/>
            <a:p>
              <a:pPr algn="l"/>
              <a:endParaRPr lang="en-US" sz="1100"/>
            </a:p>
          </p:txBody>
        </p:sp>
        <p:sp>
          <p:nvSpPr>
            <p:cNvPr id="201" name="Freeform 200"/>
            <p:cNvSpPr/>
            <p:nvPr/>
          </p:nvSpPr>
          <p:spPr>
            <a:xfrm>
              <a:off x="1440396" y="3368434"/>
              <a:ext cx="321400" cy="257151"/>
            </a:xfrm>
            <a:custGeom>
              <a:avLst/>
              <a:gdLst/>
              <a:ahLst/>
              <a:cxnLst/>
              <a:rect l="l" t="t" r="r" b="b"/>
              <a:pathLst>
                <a:path w="321400" h="257151">
                  <a:moveTo>
                    <a:pt x="189673" y="20733"/>
                  </a:moveTo>
                  <a:lnTo>
                    <a:pt x="189673" y="174"/>
                  </a:lnTo>
                  <a:lnTo>
                    <a:pt x="164952" y="174"/>
                  </a:lnTo>
                  <a:lnTo>
                    <a:pt x="164952" y="256982"/>
                  </a:lnTo>
                  <a:lnTo>
                    <a:pt x="189673" y="256982"/>
                  </a:lnTo>
                  <a:lnTo>
                    <a:pt x="189673" y="133554"/>
                  </a:lnTo>
                  <a:lnTo>
                    <a:pt x="321400" y="77140"/>
                  </a:lnTo>
                  <a:lnTo>
                    <a:pt x="189673" y="20732"/>
                  </a:lnTo>
                  <a:close/>
                  <a:moveTo>
                    <a:pt x="82401" y="148164"/>
                  </a:moveTo>
                  <a:cubicBezTo>
                    <a:pt x="36891" y="148164"/>
                    <a:pt x="0" y="186859"/>
                    <a:pt x="0" y="234589"/>
                  </a:cubicBezTo>
                  <a:lnTo>
                    <a:pt x="0" y="257150"/>
                  </a:lnTo>
                  <a:lnTo>
                    <a:pt x="140226" y="257150"/>
                  </a:lnTo>
                  <a:lnTo>
                    <a:pt x="140226" y="173015"/>
                  </a:lnTo>
                  <a:cubicBezTo>
                    <a:pt x="125349" y="157645"/>
                    <a:pt x="104934" y="148164"/>
                    <a:pt x="82401" y="148164"/>
                  </a:cubicBezTo>
                  <a:close/>
                  <a:moveTo>
                    <a:pt x="80942" y="123472"/>
                  </a:moveTo>
                  <a:cubicBezTo>
                    <a:pt x="113452" y="123472"/>
                    <a:pt x="139806" y="95829"/>
                    <a:pt x="139806" y="61733"/>
                  </a:cubicBezTo>
                  <a:cubicBezTo>
                    <a:pt x="139806" y="27639"/>
                    <a:pt x="113452" y="0"/>
                    <a:pt x="80942" y="0"/>
                  </a:cubicBezTo>
                  <a:cubicBezTo>
                    <a:pt x="48420" y="0"/>
                    <a:pt x="22068" y="27639"/>
                    <a:pt x="22068" y="61733"/>
                  </a:cubicBezTo>
                  <a:cubicBezTo>
                    <a:pt x="22065" y="95830"/>
                    <a:pt x="48419" y="123472"/>
                    <a:pt x="80942" y="123472"/>
                  </a:cubicBezTo>
                  <a:close/>
                </a:path>
              </a:pathLst>
            </a:custGeom>
            <a:solidFill>
              <a:srgbClr val="A3D2D3"/>
            </a:solidFill>
          </p:spPr>
          <p:txBody>
            <a:bodyPr lIns="127000" rIns="127000" rtlCol="0" anchor="ctr"/>
            <a:lstStyle/>
            <a:p>
              <a:pPr algn="l"/>
              <a:endParaRPr lang="en-US" sz="1100"/>
            </a:p>
          </p:txBody>
        </p:sp>
        <p:sp>
          <p:nvSpPr>
            <p:cNvPr id="202" name="TextBox 201"/>
            <p:cNvSpPr txBox="1"/>
            <p:nvPr/>
          </p:nvSpPr>
          <p:spPr>
            <a:xfrm>
              <a:off x="1061288" y="4019842"/>
              <a:ext cx="1079500" cy="311150"/>
            </a:xfrm>
            <a:prstGeom prst="rect">
              <a:avLst/>
            </a:prstGeom>
            <a:solidFill>
              <a:srgbClr val="FFFFFF">
                <a:alpha val="0"/>
              </a:srgbClr>
            </a:solidFill>
          </p:spPr>
          <p:txBody>
            <a:bodyPr lIns="31750" tIns="12700" rIns="0" bIns="12700" rtlCol="0" anchor="t">
              <a:spAutoFit/>
            </a:bodyPr>
            <a:lstStyle/>
            <a:p>
              <a:pPr algn="l" latinLnBrk="1">
                <a:lnSpc>
                  <a:spcPct val="113400"/>
                </a:lnSpc>
              </a:pPr>
              <a:r>
                <a:rPr lang="en-US" sz="1600" b="0">
                  <a:solidFill>
                    <a:srgbClr val="315454"/>
                  </a:solidFill>
                  <a:latin typeface="思源黑体 CN Heavy"/>
                  <a:ea typeface="思源黑体 CN Heavy"/>
                </a:rPr>
                <a:t>入手门槛低</a:t>
              </a:r>
              <a:endParaRPr lang="en-US" sz="1100"/>
            </a:p>
          </p:txBody>
        </p:sp>
        <p:sp>
          <p:nvSpPr>
            <p:cNvPr id="203" name="TextBox 202"/>
            <p:cNvSpPr txBox="1"/>
            <p:nvPr/>
          </p:nvSpPr>
          <p:spPr>
            <a:xfrm>
              <a:off x="1029602" y="4410075"/>
              <a:ext cx="1192898" cy="5270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400" b="0">
                  <a:solidFill>
                    <a:srgbClr val="315454"/>
                  </a:solidFill>
                  <a:latin typeface="思源黑体 CN Light"/>
                  <a:ea typeface="思源黑体 CN Light"/>
                </a:rPr>
                <a:t>操作简单</a:t>
              </a:r>
              <a:endParaRPr lang="en-US" sz="1100"/>
            </a:p>
            <a:p>
              <a:pPr algn="ctr" latinLnBrk="1">
                <a:lnSpc>
                  <a:spcPct val="113400"/>
                </a:lnSpc>
              </a:pPr>
              <a:r>
                <a:rPr lang="en-US" sz="1400" b="0">
                  <a:solidFill>
                    <a:srgbClr val="315454"/>
                  </a:solidFill>
                  <a:latin typeface="思源黑体 CN Light"/>
                  <a:ea typeface="思源黑体 CN Light"/>
                </a:rPr>
                <a:t>易于上手</a:t>
              </a:r>
            </a:p>
          </p:txBody>
        </p:sp>
      </p:grpSp>
      <p:grpSp>
        <p:nvGrpSpPr>
          <p:cNvPr id="204" name="Group 5"/>
          <p:cNvGrpSpPr/>
          <p:nvPr/>
        </p:nvGrpSpPr>
        <p:grpSpPr>
          <a:xfrm>
            <a:off x="3572548" y="3119422"/>
            <a:ext cx="1238326" cy="1788530"/>
            <a:chOff x="3572548" y="3119422"/>
            <a:chExt cx="1238326" cy="1788530"/>
          </a:xfrm>
        </p:grpSpPr>
        <p:sp>
          <p:nvSpPr>
            <p:cNvPr id="205" name="Freeform 204"/>
            <p:cNvSpPr/>
            <p:nvPr/>
          </p:nvSpPr>
          <p:spPr>
            <a:xfrm>
              <a:off x="3851400" y="3119422"/>
              <a:ext cx="684722" cy="717363"/>
            </a:xfrm>
            <a:custGeom>
              <a:avLst/>
              <a:gdLst/>
              <a:ahLst/>
              <a:cxnLst/>
              <a:rect l="l" t="t" r="r" b="b"/>
              <a:pathLst>
                <a:path w="684722" h="717363">
                  <a:moveTo>
                    <a:pt x="548" y="358682"/>
                  </a:moveTo>
                  <a:cubicBezTo>
                    <a:pt x="0" y="236204"/>
                    <a:pt x="65030" y="122795"/>
                    <a:pt x="171012" y="61397"/>
                  </a:cubicBezTo>
                  <a:cubicBezTo>
                    <a:pt x="276994" y="0"/>
                    <a:pt x="407728" y="0"/>
                    <a:pt x="513711" y="61397"/>
                  </a:cubicBezTo>
                  <a:cubicBezTo>
                    <a:pt x="619693" y="122795"/>
                    <a:pt x="684722" y="236204"/>
                    <a:pt x="684174" y="358682"/>
                  </a:cubicBezTo>
                  <a:cubicBezTo>
                    <a:pt x="684722" y="481159"/>
                    <a:pt x="619693" y="594568"/>
                    <a:pt x="513711" y="655966"/>
                  </a:cubicBezTo>
                  <a:cubicBezTo>
                    <a:pt x="407728" y="717363"/>
                    <a:pt x="276994" y="717363"/>
                    <a:pt x="171012" y="655966"/>
                  </a:cubicBezTo>
                  <a:cubicBezTo>
                    <a:pt x="65030" y="594568"/>
                    <a:pt x="0" y="481159"/>
                    <a:pt x="548" y="358682"/>
                  </a:cubicBezTo>
                  <a:close/>
                </a:path>
              </a:pathLst>
            </a:custGeom>
            <a:solidFill>
              <a:srgbClr val="FFFFFF">
                <a:alpha val="38039"/>
              </a:srgbClr>
            </a:solidFill>
          </p:spPr>
          <p:txBody>
            <a:bodyPr lIns="127000" rIns="127000" rtlCol="0" anchor="ctr"/>
            <a:lstStyle/>
            <a:p>
              <a:pPr algn="l"/>
              <a:endParaRPr lang="en-US" sz="1100"/>
            </a:p>
          </p:txBody>
        </p:sp>
        <p:sp>
          <p:nvSpPr>
            <p:cNvPr id="206" name="Freeform 205"/>
            <p:cNvSpPr/>
            <p:nvPr/>
          </p:nvSpPr>
          <p:spPr>
            <a:xfrm>
              <a:off x="3902285" y="3172817"/>
              <a:ext cx="579461" cy="607085"/>
            </a:xfrm>
            <a:custGeom>
              <a:avLst/>
              <a:gdLst/>
              <a:ahLst/>
              <a:cxnLst/>
              <a:rect l="l" t="t" r="r" b="b"/>
              <a:pathLst>
                <a:path w="579461" h="607085">
                  <a:moveTo>
                    <a:pt x="463" y="303542"/>
                  </a:moveTo>
                  <a:cubicBezTo>
                    <a:pt x="0" y="199893"/>
                    <a:pt x="55032" y="103918"/>
                    <a:pt x="144722" y="51959"/>
                  </a:cubicBezTo>
                  <a:cubicBezTo>
                    <a:pt x="234412" y="0"/>
                    <a:pt x="345048" y="0"/>
                    <a:pt x="434738" y="51959"/>
                  </a:cubicBezTo>
                  <a:cubicBezTo>
                    <a:pt x="524428" y="103918"/>
                    <a:pt x="579460" y="199893"/>
                    <a:pt x="578997" y="303542"/>
                  </a:cubicBezTo>
                  <a:cubicBezTo>
                    <a:pt x="579460" y="407192"/>
                    <a:pt x="524428" y="503166"/>
                    <a:pt x="434738" y="555125"/>
                  </a:cubicBezTo>
                  <a:cubicBezTo>
                    <a:pt x="345048" y="607084"/>
                    <a:pt x="234412" y="607084"/>
                    <a:pt x="144722" y="555125"/>
                  </a:cubicBezTo>
                  <a:cubicBezTo>
                    <a:pt x="55032" y="503166"/>
                    <a:pt x="0" y="407192"/>
                    <a:pt x="463" y="303542"/>
                  </a:cubicBezTo>
                  <a:close/>
                </a:path>
              </a:pathLst>
            </a:custGeom>
            <a:solidFill>
              <a:srgbClr val="A3D2D3"/>
            </a:solidFill>
          </p:spPr>
          <p:txBody>
            <a:bodyPr lIns="127000" rIns="127000" rtlCol="0" anchor="ctr"/>
            <a:lstStyle/>
            <a:p>
              <a:pPr algn="l"/>
              <a:endParaRPr lang="en-US" sz="1100"/>
            </a:p>
          </p:txBody>
        </p:sp>
        <p:sp>
          <p:nvSpPr>
            <p:cNvPr id="207" name="Freeform 206"/>
            <p:cNvSpPr/>
            <p:nvPr/>
          </p:nvSpPr>
          <p:spPr>
            <a:xfrm>
              <a:off x="3953173" y="3239025"/>
              <a:ext cx="469615" cy="491999"/>
            </a:xfrm>
            <a:custGeom>
              <a:avLst/>
              <a:gdLst/>
              <a:ahLst/>
              <a:cxnLst/>
              <a:rect l="l" t="t" r="r" b="b"/>
              <a:pathLst>
                <a:path w="469615" h="491999">
                  <a:moveTo>
                    <a:pt x="375" y="246000"/>
                  </a:moveTo>
                  <a:cubicBezTo>
                    <a:pt x="0" y="161999"/>
                    <a:pt x="44600" y="84218"/>
                    <a:pt x="117287" y="42109"/>
                  </a:cubicBezTo>
                  <a:cubicBezTo>
                    <a:pt x="189975" y="0"/>
                    <a:pt x="279639" y="0"/>
                    <a:pt x="352327" y="42109"/>
                  </a:cubicBezTo>
                  <a:cubicBezTo>
                    <a:pt x="425014" y="84218"/>
                    <a:pt x="469614" y="161999"/>
                    <a:pt x="469239" y="246000"/>
                  </a:cubicBezTo>
                  <a:cubicBezTo>
                    <a:pt x="469614" y="330000"/>
                    <a:pt x="425014" y="407781"/>
                    <a:pt x="352327" y="449890"/>
                  </a:cubicBezTo>
                  <a:cubicBezTo>
                    <a:pt x="279639" y="491999"/>
                    <a:pt x="189975" y="491999"/>
                    <a:pt x="117287" y="449890"/>
                  </a:cubicBezTo>
                  <a:cubicBezTo>
                    <a:pt x="44600" y="407781"/>
                    <a:pt x="0" y="330000"/>
                    <a:pt x="375" y="246000"/>
                  </a:cubicBezTo>
                  <a:close/>
                </a:path>
              </a:pathLst>
            </a:custGeom>
            <a:solidFill>
              <a:srgbClr val="315454"/>
            </a:solidFill>
          </p:spPr>
          <p:txBody>
            <a:bodyPr lIns="127000" rIns="127000" rtlCol="0" anchor="ctr"/>
            <a:lstStyle/>
            <a:p>
              <a:pPr algn="l"/>
              <a:endParaRPr lang="en-US" sz="1100"/>
            </a:p>
          </p:txBody>
        </p:sp>
        <p:sp>
          <p:nvSpPr>
            <p:cNvPr id="208" name="Freeform 207"/>
            <p:cNvSpPr/>
            <p:nvPr/>
          </p:nvSpPr>
          <p:spPr>
            <a:xfrm>
              <a:off x="4042448" y="3364902"/>
              <a:ext cx="298534" cy="279496"/>
            </a:xfrm>
            <a:custGeom>
              <a:avLst/>
              <a:gdLst/>
              <a:ahLst/>
              <a:cxnLst/>
              <a:rect l="l" t="t" r="r" b="b"/>
              <a:pathLst>
                <a:path w="298534" h="279496">
                  <a:moveTo>
                    <a:pt x="214556" y="0"/>
                  </a:moveTo>
                  <a:cubicBezTo>
                    <a:pt x="188869" y="0"/>
                    <a:pt x="164984" y="12886"/>
                    <a:pt x="149267" y="34134"/>
                  </a:cubicBezTo>
                  <a:cubicBezTo>
                    <a:pt x="133556" y="12880"/>
                    <a:pt x="109677" y="0"/>
                    <a:pt x="83975" y="0"/>
                  </a:cubicBezTo>
                  <a:cubicBezTo>
                    <a:pt x="37672" y="0"/>
                    <a:pt x="0" y="41187"/>
                    <a:pt x="0" y="91819"/>
                  </a:cubicBezTo>
                  <a:cubicBezTo>
                    <a:pt x="0" y="122024"/>
                    <a:pt x="13491" y="143206"/>
                    <a:pt x="24339" y="160236"/>
                  </a:cubicBezTo>
                  <a:cubicBezTo>
                    <a:pt x="55862" y="209687"/>
                    <a:pt x="135117" y="271220"/>
                    <a:pt x="138473" y="273819"/>
                  </a:cubicBezTo>
                  <a:cubicBezTo>
                    <a:pt x="144544" y="279496"/>
                    <a:pt x="153976" y="279496"/>
                    <a:pt x="160046" y="273819"/>
                  </a:cubicBezTo>
                  <a:cubicBezTo>
                    <a:pt x="163409" y="271223"/>
                    <a:pt x="242669" y="209675"/>
                    <a:pt x="274183" y="160236"/>
                  </a:cubicBezTo>
                  <a:cubicBezTo>
                    <a:pt x="285034" y="143206"/>
                    <a:pt x="298534" y="122023"/>
                    <a:pt x="298534" y="91819"/>
                  </a:cubicBezTo>
                  <a:cubicBezTo>
                    <a:pt x="298534" y="41187"/>
                    <a:pt x="260859" y="0"/>
                    <a:pt x="214556" y="0"/>
                  </a:cubicBezTo>
                  <a:close/>
                  <a:moveTo>
                    <a:pt x="258851" y="148550"/>
                  </a:moveTo>
                  <a:cubicBezTo>
                    <a:pt x="228847" y="195637"/>
                    <a:pt x="149261" y="257147"/>
                    <a:pt x="149261" y="257147"/>
                  </a:cubicBezTo>
                  <a:cubicBezTo>
                    <a:pt x="149261" y="257147"/>
                    <a:pt x="69687" y="195637"/>
                    <a:pt x="39680" y="148550"/>
                  </a:cubicBezTo>
                  <a:cubicBezTo>
                    <a:pt x="28611" y="131168"/>
                    <a:pt x="18697" y="114645"/>
                    <a:pt x="18697" y="91816"/>
                  </a:cubicBezTo>
                  <a:cubicBezTo>
                    <a:pt x="18697" y="52395"/>
                    <a:pt x="47935" y="20428"/>
                    <a:pt x="83984" y="20428"/>
                  </a:cubicBezTo>
                  <a:cubicBezTo>
                    <a:pt x="110632" y="20428"/>
                    <a:pt x="133509" y="37911"/>
                    <a:pt x="143652" y="62942"/>
                  </a:cubicBezTo>
                  <a:lnTo>
                    <a:pt x="143652" y="62817"/>
                  </a:lnTo>
                  <a:lnTo>
                    <a:pt x="143679" y="62817"/>
                  </a:lnTo>
                  <a:cubicBezTo>
                    <a:pt x="144437" y="65424"/>
                    <a:pt x="146642" y="67331"/>
                    <a:pt x="149264" y="67331"/>
                  </a:cubicBezTo>
                  <a:cubicBezTo>
                    <a:pt x="151887" y="67331"/>
                    <a:pt x="154100" y="65427"/>
                    <a:pt x="154852" y="62817"/>
                  </a:cubicBezTo>
                  <a:lnTo>
                    <a:pt x="154930" y="62817"/>
                  </a:lnTo>
                  <a:cubicBezTo>
                    <a:pt x="165100" y="37866"/>
                    <a:pt x="187956" y="20431"/>
                    <a:pt x="214556" y="20431"/>
                  </a:cubicBezTo>
                  <a:cubicBezTo>
                    <a:pt x="250608" y="20431"/>
                    <a:pt x="279846" y="52398"/>
                    <a:pt x="279846" y="91819"/>
                  </a:cubicBezTo>
                  <a:cubicBezTo>
                    <a:pt x="279846" y="114648"/>
                    <a:pt x="269935" y="131168"/>
                    <a:pt x="258854" y="148552"/>
                  </a:cubicBezTo>
                  <a:close/>
                </a:path>
              </a:pathLst>
            </a:custGeom>
            <a:solidFill>
              <a:srgbClr val="A3D2D3"/>
            </a:solidFill>
          </p:spPr>
          <p:txBody>
            <a:bodyPr lIns="127000" rIns="127000" rtlCol="0" anchor="ctr"/>
            <a:lstStyle/>
            <a:p>
              <a:pPr algn="l"/>
              <a:endParaRPr lang="en-US" sz="1100"/>
            </a:p>
          </p:txBody>
        </p:sp>
        <p:sp>
          <p:nvSpPr>
            <p:cNvPr id="209" name="TextBox 208"/>
            <p:cNvSpPr txBox="1"/>
            <p:nvPr/>
          </p:nvSpPr>
          <p:spPr>
            <a:xfrm>
              <a:off x="3750348" y="4012602"/>
              <a:ext cx="876300" cy="311150"/>
            </a:xfrm>
            <a:prstGeom prst="rect">
              <a:avLst/>
            </a:prstGeom>
            <a:solidFill>
              <a:srgbClr val="FFFFFF">
                <a:alpha val="0"/>
              </a:srgbClr>
            </a:solidFill>
          </p:spPr>
          <p:txBody>
            <a:bodyPr lIns="31750" tIns="12700" rIns="0" bIns="12700" rtlCol="0" anchor="t">
              <a:spAutoFit/>
            </a:bodyPr>
            <a:lstStyle/>
            <a:p>
              <a:pPr algn="l" latinLnBrk="1">
                <a:lnSpc>
                  <a:spcPct val="113400"/>
                </a:lnSpc>
              </a:pPr>
              <a:r>
                <a:rPr lang="en-US" sz="1600" b="0">
                  <a:solidFill>
                    <a:srgbClr val="315454"/>
                  </a:solidFill>
                  <a:latin typeface="思源黑体 CN Heavy"/>
                  <a:ea typeface="思源黑体 CN Heavy"/>
                </a:rPr>
                <a:t>易于管理</a:t>
              </a:r>
              <a:endParaRPr lang="en-US" sz="1100"/>
            </a:p>
          </p:txBody>
        </p:sp>
        <p:sp>
          <p:nvSpPr>
            <p:cNvPr id="210" name="TextBox 209"/>
            <p:cNvSpPr txBox="1"/>
            <p:nvPr/>
          </p:nvSpPr>
          <p:spPr>
            <a:xfrm>
              <a:off x="3572548" y="4380902"/>
              <a:ext cx="1238326" cy="5270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400" b="0">
                  <a:solidFill>
                    <a:srgbClr val="315454"/>
                  </a:solidFill>
                  <a:latin typeface="思源黑体 CN Light"/>
                  <a:ea typeface="思源黑体 CN Light"/>
                </a:rPr>
                <a:t>层级清晰</a:t>
              </a:r>
              <a:endParaRPr lang="en-US" sz="1100"/>
            </a:p>
            <a:p>
              <a:pPr algn="ctr" latinLnBrk="1">
                <a:lnSpc>
                  <a:spcPct val="113400"/>
                </a:lnSpc>
              </a:pPr>
              <a:r>
                <a:rPr lang="en-US" sz="1400" b="0">
                  <a:solidFill>
                    <a:srgbClr val="315454"/>
                  </a:solidFill>
                  <a:latin typeface="思源黑体 CN Light"/>
                  <a:ea typeface="思源黑体 CN Light"/>
                </a:rPr>
                <a:t>逻辑简略</a:t>
              </a:r>
            </a:p>
          </p:txBody>
        </p:sp>
      </p:grpSp>
      <p:grpSp>
        <p:nvGrpSpPr>
          <p:cNvPr id="211" name="Group 6"/>
          <p:cNvGrpSpPr/>
          <p:nvPr/>
        </p:nvGrpSpPr>
        <p:grpSpPr>
          <a:xfrm>
            <a:off x="6038418" y="3120019"/>
            <a:ext cx="1282700" cy="1788531"/>
            <a:chOff x="6038418" y="3120019"/>
            <a:chExt cx="1282700" cy="1788531"/>
          </a:xfrm>
        </p:grpSpPr>
        <p:sp>
          <p:nvSpPr>
            <p:cNvPr id="212" name="Freeform 211"/>
            <p:cNvSpPr/>
            <p:nvPr/>
          </p:nvSpPr>
          <p:spPr>
            <a:xfrm>
              <a:off x="6329970" y="3120019"/>
              <a:ext cx="684722" cy="717363"/>
            </a:xfrm>
            <a:custGeom>
              <a:avLst/>
              <a:gdLst/>
              <a:ahLst/>
              <a:cxnLst/>
              <a:rect l="l" t="t" r="r" b="b"/>
              <a:pathLst>
                <a:path w="684722" h="717363">
                  <a:moveTo>
                    <a:pt x="548" y="358681"/>
                  </a:moveTo>
                  <a:cubicBezTo>
                    <a:pt x="0" y="236204"/>
                    <a:pt x="65030" y="122795"/>
                    <a:pt x="171012" y="61397"/>
                  </a:cubicBezTo>
                  <a:cubicBezTo>
                    <a:pt x="276994" y="0"/>
                    <a:pt x="407728" y="0"/>
                    <a:pt x="513711" y="61397"/>
                  </a:cubicBezTo>
                  <a:cubicBezTo>
                    <a:pt x="619693" y="122795"/>
                    <a:pt x="684722" y="236204"/>
                    <a:pt x="684174" y="358681"/>
                  </a:cubicBezTo>
                  <a:cubicBezTo>
                    <a:pt x="684722" y="481159"/>
                    <a:pt x="619693" y="594568"/>
                    <a:pt x="513711" y="655966"/>
                  </a:cubicBezTo>
                  <a:cubicBezTo>
                    <a:pt x="407728" y="717363"/>
                    <a:pt x="276994" y="717363"/>
                    <a:pt x="171012" y="655966"/>
                  </a:cubicBezTo>
                  <a:cubicBezTo>
                    <a:pt x="65030" y="594568"/>
                    <a:pt x="0" y="481159"/>
                    <a:pt x="548" y="358681"/>
                  </a:cubicBezTo>
                  <a:close/>
                </a:path>
              </a:pathLst>
            </a:custGeom>
            <a:solidFill>
              <a:srgbClr val="FFFFFF">
                <a:alpha val="38039"/>
              </a:srgbClr>
            </a:solidFill>
          </p:spPr>
          <p:txBody>
            <a:bodyPr lIns="127000" rIns="127000" rtlCol="0" anchor="ctr"/>
            <a:lstStyle/>
            <a:p>
              <a:pPr algn="l"/>
              <a:endParaRPr lang="en-US" sz="1100"/>
            </a:p>
          </p:txBody>
        </p:sp>
        <p:sp>
          <p:nvSpPr>
            <p:cNvPr id="213" name="Freeform 212"/>
            <p:cNvSpPr/>
            <p:nvPr/>
          </p:nvSpPr>
          <p:spPr>
            <a:xfrm>
              <a:off x="6380855" y="3173414"/>
              <a:ext cx="579461" cy="607085"/>
            </a:xfrm>
            <a:custGeom>
              <a:avLst/>
              <a:gdLst/>
              <a:ahLst/>
              <a:cxnLst/>
              <a:rect l="l" t="t" r="r" b="b"/>
              <a:pathLst>
                <a:path w="579461" h="607085">
                  <a:moveTo>
                    <a:pt x="463" y="303542"/>
                  </a:moveTo>
                  <a:cubicBezTo>
                    <a:pt x="0" y="199893"/>
                    <a:pt x="55032" y="103918"/>
                    <a:pt x="144722" y="51959"/>
                  </a:cubicBezTo>
                  <a:cubicBezTo>
                    <a:pt x="234412" y="0"/>
                    <a:pt x="345048" y="0"/>
                    <a:pt x="434738" y="51959"/>
                  </a:cubicBezTo>
                  <a:cubicBezTo>
                    <a:pt x="524428" y="103918"/>
                    <a:pt x="579460" y="199893"/>
                    <a:pt x="578997" y="303542"/>
                  </a:cubicBezTo>
                  <a:cubicBezTo>
                    <a:pt x="579460" y="407191"/>
                    <a:pt x="524428" y="503166"/>
                    <a:pt x="434738" y="555125"/>
                  </a:cubicBezTo>
                  <a:cubicBezTo>
                    <a:pt x="345048" y="607084"/>
                    <a:pt x="234412" y="607084"/>
                    <a:pt x="144722" y="555125"/>
                  </a:cubicBezTo>
                  <a:cubicBezTo>
                    <a:pt x="55032" y="503166"/>
                    <a:pt x="0" y="407191"/>
                    <a:pt x="463" y="303542"/>
                  </a:cubicBezTo>
                  <a:close/>
                </a:path>
              </a:pathLst>
            </a:custGeom>
            <a:solidFill>
              <a:srgbClr val="A3D2D3"/>
            </a:solidFill>
          </p:spPr>
          <p:txBody>
            <a:bodyPr lIns="127000" rIns="127000" rtlCol="0" anchor="ctr"/>
            <a:lstStyle/>
            <a:p>
              <a:pPr algn="l"/>
              <a:endParaRPr lang="en-US" sz="1100"/>
            </a:p>
          </p:txBody>
        </p:sp>
        <p:sp>
          <p:nvSpPr>
            <p:cNvPr id="214" name="Freeform 213"/>
            <p:cNvSpPr/>
            <p:nvPr/>
          </p:nvSpPr>
          <p:spPr>
            <a:xfrm>
              <a:off x="6431743" y="3239622"/>
              <a:ext cx="469615" cy="491999"/>
            </a:xfrm>
            <a:custGeom>
              <a:avLst/>
              <a:gdLst/>
              <a:ahLst/>
              <a:cxnLst/>
              <a:rect l="l" t="t" r="r" b="b"/>
              <a:pathLst>
                <a:path w="469615" h="491999">
                  <a:moveTo>
                    <a:pt x="375" y="246000"/>
                  </a:moveTo>
                  <a:cubicBezTo>
                    <a:pt x="0" y="161999"/>
                    <a:pt x="44600" y="84218"/>
                    <a:pt x="117287" y="42109"/>
                  </a:cubicBezTo>
                  <a:cubicBezTo>
                    <a:pt x="189975" y="0"/>
                    <a:pt x="279639" y="0"/>
                    <a:pt x="352327" y="42109"/>
                  </a:cubicBezTo>
                  <a:cubicBezTo>
                    <a:pt x="425014" y="84218"/>
                    <a:pt x="469614" y="161999"/>
                    <a:pt x="469239" y="246000"/>
                  </a:cubicBezTo>
                  <a:cubicBezTo>
                    <a:pt x="469614" y="330000"/>
                    <a:pt x="425014" y="407781"/>
                    <a:pt x="352327" y="449890"/>
                  </a:cubicBezTo>
                  <a:cubicBezTo>
                    <a:pt x="279639" y="491999"/>
                    <a:pt x="189975" y="491999"/>
                    <a:pt x="117287" y="449890"/>
                  </a:cubicBezTo>
                  <a:cubicBezTo>
                    <a:pt x="44600" y="407781"/>
                    <a:pt x="0" y="330000"/>
                    <a:pt x="375" y="246000"/>
                  </a:cubicBezTo>
                  <a:close/>
                </a:path>
              </a:pathLst>
            </a:custGeom>
            <a:solidFill>
              <a:srgbClr val="315454"/>
            </a:solidFill>
          </p:spPr>
          <p:txBody>
            <a:bodyPr lIns="127000" rIns="127000" rtlCol="0" anchor="ctr"/>
            <a:lstStyle/>
            <a:p>
              <a:pPr algn="l"/>
              <a:endParaRPr lang="en-US" sz="1100"/>
            </a:p>
          </p:txBody>
        </p:sp>
        <p:sp>
          <p:nvSpPr>
            <p:cNvPr id="215" name="Freeform 214"/>
            <p:cNvSpPr/>
            <p:nvPr/>
          </p:nvSpPr>
          <p:spPr>
            <a:xfrm>
              <a:off x="6609918" y="3378200"/>
              <a:ext cx="104212" cy="155762"/>
            </a:xfrm>
            <a:custGeom>
              <a:avLst/>
              <a:gdLst/>
              <a:ahLst/>
              <a:cxnLst/>
              <a:rect l="l" t="t" r="r" b="b"/>
              <a:pathLst>
                <a:path w="104212" h="155762">
                  <a:moveTo>
                    <a:pt x="86253" y="78471"/>
                  </a:moveTo>
                  <a:cubicBezTo>
                    <a:pt x="86253" y="59668"/>
                    <a:pt x="71015" y="44435"/>
                    <a:pt x="52224" y="44435"/>
                  </a:cubicBezTo>
                  <a:cubicBezTo>
                    <a:pt x="51997" y="44435"/>
                    <a:pt x="51777" y="44496"/>
                    <a:pt x="51543" y="44496"/>
                  </a:cubicBezTo>
                  <a:lnTo>
                    <a:pt x="8084" y="6618"/>
                  </a:lnTo>
                  <a:lnTo>
                    <a:pt x="0" y="0"/>
                  </a:lnTo>
                  <a:lnTo>
                    <a:pt x="21280" y="64464"/>
                  </a:lnTo>
                  <a:cubicBezTo>
                    <a:pt x="19336" y="68752"/>
                    <a:pt x="18195" y="73464"/>
                    <a:pt x="18195" y="78471"/>
                  </a:cubicBezTo>
                  <a:cubicBezTo>
                    <a:pt x="18195" y="97259"/>
                    <a:pt x="33432" y="112507"/>
                    <a:pt x="52224" y="112507"/>
                  </a:cubicBezTo>
                  <a:cubicBezTo>
                    <a:pt x="52451" y="112507"/>
                    <a:pt x="52670" y="112446"/>
                    <a:pt x="52904" y="112431"/>
                  </a:cubicBezTo>
                  <a:lnTo>
                    <a:pt x="96363" y="150324"/>
                  </a:lnTo>
                  <a:lnTo>
                    <a:pt x="104212" y="155762"/>
                  </a:lnTo>
                  <a:lnTo>
                    <a:pt x="83168" y="92479"/>
                  </a:lnTo>
                  <a:cubicBezTo>
                    <a:pt x="85111" y="88190"/>
                    <a:pt x="86253" y="83478"/>
                    <a:pt x="86253" y="78471"/>
                  </a:cubicBezTo>
                  <a:close/>
                  <a:moveTo>
                    <a:pt x="52224" y="97380"/>
                  </a:moveTo>
                  <a:cubicBezTo>
                    <a:pt x="41781" y="97380"/>
                    <a:pt x="33319" y="88916"/>
                    <a:pt x="33319" y="78471"/>
                  </a:cubicBezTo>
                  <a:cubicBezTo>
                    <a:pt x="33319" y="68025"/>
                    <a:pt x="41781" y="59562"/>
                    <a:pt x="52224" y="59562"/>
                  </a:cubicBezTo>
                  <a:cubicBezTo>
                    <a:pt x="62667" y="59562"/>
                    <a:pt x="71129" y="68026"/>
                    <a:pt x="71129" y="78471"/>
                  </a:cubicBezTo>
                  <a:cubicBezTo>
                    <a:pt x="71129" y="88916"/>
                    <a:pt x="62667" y="97380"/>
                    <a:pt x="52224" y="97380"/>
                  </a:cubicBezTo>
                  <a:close/>
                </a:path>
              </a:pathLst>
            </a:custGeom>
            <a:solidFill>
              <a:srgbClr val="A3D2D3"/>
            </a:solidFill>
          </p:spPr>
          <p:txBody>
            <a:bodyPr lIns="127000" rIns="127000" rtlCol="0" anchor="ctr"/>
            <a:lstStyle/>
            <a:p>
              <a:pPr algn="l"/>
              <a:endParaRPr lang="en-US" sz="1100"/>
            </a:p>
          </p:txBody>
        </p:sp>
        <p:sp>
          <p:nvSpPr>
            <p:cNvPr id="216" name="Freeform 215"/>
            <p:cNvSpPr/>
            <p:nvPr/>
          </p:nvSpPr>
          <p:spPr>
            <a:xfrm>
              <a:off x="6546418" y="3340100"/>
              <a:ext cx="234424" cy="279846"/>
            </a:xfrm>
            <a:custGeom>
              <a:avLst/>
              <a:gdLst/>
              <a:ahLst/>
              <a:cxnLst/>
              <a:rect l="l" t="t" r="r" b="b"/>
              <a:pathLst>
                <a:path w="234424" h="279846">
                  <a:moveTo>
                    <a:pt x="226863" y="264719"/>
                  </a:moveTo>
                  <a:lnTo>
                    <a:pt x="226863" y="242029"/>
                  </a:lnTo>
                  <a:lnTo>
                    <a:pt x="234424" y="242029"/>
                  </a:lnTo>
                  <a:lnTo>
                    <a:pt x="234424" y="0"/>
                  </a:lnTo>
                  <a:lnTo>
                    <a:pt x="30248" y="0"/>
                  </a:lnTo>
                  <a:cubicBezTo>
                    <a:pt x="13544" y="0"/>
                    <a:pt x="0" y="13546"/>
                    <a:pt x="0" y="30253"/>
                  </a:cubicBezTo>
                  <a:lnTo>
                    <a:pt x="0" y="249607"/>
                  </a:lnTo>
                  <a:cubicBezTo>
                    <a:pt x="0" y="266300"/>
                    <a:pt x="13544" y="279846"/>
                    <a:pt x="30248" y="279846"/>
                  </a:cubicBezTo>
                  <a:lnTo>
                    <a:pt x="234424" y="279846"/>
                  </a:lnTo>
                  <a:lnTo>
                    <a:pt x="234424" y="264719"/>
                  </a:lnTo>
                  <a:lnTo>
                    <a:pt x="226863" y="264719"/>
                  </a:lnTo>
                  <a:close/>
                  <a:moveTo>
                    <a:pt x="217251" y="264719"/>
                  </a:moveTo>
                  <a:lnTo>
                    <a:pt x="22687" y="264719"/>
                  </a:lnTo>
                  <a:cubicBezTo>
                    <a:pt x="18300" y="263153"/>
                    <a:pt x="15124" y="258290"/>
                    <a:pt x="15124" y="253374"/>
                  </a:cubicBezTo>
                  <a:cubicBezTo>
                    <a:pt x="15124" y="248442"/>
                    <a:pt x="18300" y="243609"/>
                    <a:pt x="22687" y="242029"/>
                  </a:cubicBezTo>
                  <a:lnTo>
                    <a:pt x="217409" y="242029"/>
                  </a:lnTo>
                  <a:lnTo>
                    <a:pt x="217251" y="264719"/>
                  </a:lnTo>
                  <a:close/>
                  <a:moveTo>
                    <a:pt x="219300" y="30253"/>
                  </a:moveTo>
                  <a:lnTo>
                    <a:pt x="219300" y="226902"/>
                  </a:lnTo>
                  <a:lnTo>
                    <a:pt x="22687" y="226902"/>
                  </a:lnTo>
                  <a:lnTo>
                    <a:pt x="22687" y="226932"/>
                  </a:lnTo>
                  <a:cubicBezTo>
                    <a:pt x="19926" y="226947"/>
                    <a:pt x="17348" y="227008"/>
                    <a:pt x="15124" y="227182"/>
                  </a:cubicBezTo>
                  <a:lnTo>
                    <a:pt x="15124" y="30253"/>
                  </a:lnTo>
                  <a:cubicBezTo>
                    <a:pt x="15124" y="21904"/>
                    <a:pt x="21900" y="15142"/>
                    <a:pt x="30248" y="15142"/>
                  </a:cubicBezTo>
                  <a:lnTo>
                    <a:pt x="204177" y="15142"/>
                  </a:lnTo>
                  <a:lnTo>
                    <a:pt x="204177" y="15127"/>
                  </a:lnTo>
                  <a:lnTo>
                    <a:pt x="219300" y="15127"/>
                  </a:lnTo>
                  <a:lnTo>
                    <a:pt x="219300" y="30253"/>
                  </a:lnTo>
                  <a:close/>
                </a:path>
              </a:pathLst>
            </a:custGeom>
            <a:solidFill>
              <a:srgbClr val="A3D2D3"/>
            </a:solidFill>
          </p:spPr>
          <p:txBody>
            <a:bodyPr lIns="127000" rIns="127000" rtlCol="0" anchor="ctr"/>
            <a:lstStyle/>
            <a:p>
              <a:pPr algn="l"/>
              <a:endParaRPr lang="en-US" sz="1100"/>
            </a:p>
          </p:txBody>
        </p:sp>
        <p:sp>
          <p:nvSpPr>
            <p:cNvPr id="217" name="TextBox 216"/>
            <p:cNvSpPr txBox="1"/>
            <p:nvPr/>
          </p:nvSpPr>
          <p:spPr>
            <a:xfrm>
              <a:off x="6038418" y="4013200"/>
              <a:ext cx="1282700" cy="3111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600" b="0">
                  <a:solidFill>
                    <a:srgbClr val="315454"/>
                  </a:solidFill>
                  <a:latin typeface="思源黑体 CN Heavy"/>
                  <a:ea typeface="思源黑体 CN Heavy"/>
                </a:rPr>
                <a:t>分析全面直观</a:t>
              </a:r>
              <a:endParaRPr lang="en-US" sz="1100"/>
            </a:p>
          </p:txBody>
        </p:sp>
        <p:sp>
          <p:nvSpPr>
            <p:cNvPr id="218" name="TextBox 217"/>
            <p:cNvSpPr txBox="1"/>
            <p:nvPr/>
          </p:nvSpPr>
          <p:spPr>
            <a:xfrm>
              <a:off x="6051118" y="4381500"/>
              <a:ext cx="1238326" cy="5270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400" b="0">
                  <a:solidFill>
                    <a:srgbClr val="315454"/>
                  </a:solidFill>
                  <a:latin typeface="思源黑体 CN Light"/>
                  <a:ea typeface="思源黑体 CN Light"/>
                </a:rPr>
                <a:t>数据图表</a:t>
              </a:r>
              <a:endParaRPr lang="en-US" sz="1100"/>
            </a:p>
            <a:p>
              <a:pPr algn="ctr" latinLnBrk="1">
                <a:lnSpc>
                  <a:spcPct val="113400"/>
                </a:lnSpc>
              </a:pPr>
              <a:r>
                <a:rPr lang="en-US" sz="1400" b="0">
                  <a:solidFill>
                    <a:srgbClr val="315454"/>
                  </a:solidFill>
                  <a:latin typeface="思源黑体 CN Light"/>
                  <a:ea typeface="思源黑体 CN Light"/>
                </a:rPr>
                <a:t>多维呈现</a:t>
              </a:r>
            </a:p>
          </p:txBody>
        </p:sp>
      </p:grpSp>
      <p:grpSp>
        <p:nvGrpSpPr>
          <p:cNvPr id="219" name="Group 7"/>
          <p:cNvGrpSpPr/>
          <p:nvPr/>
        </p:nvGrpSpPr>
        <p:grpSpPr>
          <a:xfrm>
            <a:off x="8258404" y="3054144"/>
            <a:ext cx="1697227" cy="1864731"/>
            <a:chOff x="8258404" y="3054144"/>
            <a:chExt cx="1697227" cy="1864731"/>
          </a:xfrm>
        </p:grpSpPr>
        <p:sp>
          <p:nvSpPr>
            <p:cNvPr id="220" name="Freeform 219"/>
            <p:cNvSpPr/>
            <p:nvPr/>
          </p:nvSpPr>
          <p:spPr>
            <a:xfrm>
              <a:off x="8765856" y="3054144"/>
              <a:ext cx="684722" cy="717363"/>
            </a:xfrm>
            <a:custGeom>
              <a:avLst/>
              <a:gdLst/>
              <a:ahLst/>
              <a:cxnLst/>
              <a:rect l="l" t="t" r="r" b="b"/>
              <a:pathLst>
                <a:path w="684722" h="717363">
                  <a:moveTo>
                    <a:pt x="548" y="358682"/>
                  </a:moveTo>
                  <a:cubicBezTo>
                    <a:pt x="0" y="236204"/>
                    <a:pt x="65029" y="122795"/>
                    <a:pt x="171011" y="61397"/>
                  </a:cubicBezTo>
                  <a:cubicBezTo>
                    <a:pt x="276994" y="0"/>
                    <a:pt x="407728" y="0"/>
                    <a:pt x="513710" y="61397"/>
                  </a:cubicBezTo>
                  <a:cubicBezTo>
                    <a:pt x="619692" y="122795"/>
                    <a:pt x="684721" y="236204"/>
                    <a:pt x="684174" y="358682"/>
                  </a:cubicBezTo>
                  <a:cubicBezTo>
                    <a:pt x="684721" y="481159"/>
                    <a:pt x="619692" y="594568"/>
                    <a:pt x="513710" y="655966"/>
                  </a:cubicBezTo>
                  <a:cubicBezTo>
                    <a:pt x="407728" y="717363"/>
                    <a:pt x="276994" y="717363"/>
                    <a:pt x="171011" y="655966"/>
                  </a:cubicBezTo>
                  <a:cubicBezTo>
                    <a:pt x="65029" y="594568"/>
                    <a:pt x="0" y="481159"/>
                    <a:pt x="548" y="358682"/>
                  </a:cubicBezTo>
                  <a:close/>
                </a:path>
              </a:pathLst>
            </a:custGeom>
            <a:solidFill>
              <a:srgbClr val="FFFFFF">
                <a:alpha val="38039"/>
              </a:srgbClr>
            </a:solidFill>
          </p:spPr>
          <p:txBody>
            <a:bodyPr lIns="127000" rIns="127000" rtlCol="0" anchor="ctr"/>
            <a:lstStyle/>
            <a:p>
              <a:pPr algn="l"/>
              <a:endParaRPr lang="en-US" sz="1100"/>
            </a:p>
          </p:txBody>
        </p:sp>
        <p:sp>
          <p:nvSpPr>
            <p:cNvPr id="221" name="Freeform 220"/>
            <p:cNvSpPr/>
            <p:nvPr/>
          </p:nvSpPr>
          <p:spPr>
            <a:xfrm>
              <a:off x="8816740" y="3107539"/>
              <a:ext cx="579461" cy="607085"/>
            </a:xfrm>
            <a:custGeom>
              <a:avLst/>
              <a:gdLst/>
              <a:ahLst/>
              <a:cxnLst/>
              <a:rect l="l" t="t" r="r" b="b"/>
              <a:pathLst>
                <a:path w="579461" h="607085">
                  <a:moveTo>
                    <a:pt x="464" y="303542"/>
                  </a:moveTo>
                  <a:cubicBezTo>
                    <a:pt x="0" y="199893"/>
                    <a:pt x="55032" y="103918"/>
                    <a:pt x="144722" y="51959"/>
                  </a:cubicBezTo>
                  <a:cubicBezTo>
                    <a:pt x="234412" y="0"/>
                    <a:pt x="345049" y="0"/>
                    <a:pt x="434738" y="51959"/>
                  </a:cubicBezTo>
                  <a:cubicBezTo>
                    <a:pt x="524428" y="103918"/>
                    <a:pt x="579461" y="199893"/>
                    <a:pt x="578997" y="303542"/>
                  </a:cubicBezTo>
                  <a:cubicBezTo>
                    <a:pt x="579461" y="407192"/>
                    <a:pt x="524428" y="503166"/>
                    <a:pt x="434738" y="555125"/>
                  </a:cubicBezTo>
                  <a:cubicBezTo>
                    <a:pt x="345049" y="607084"/>
                    <a:pt x="234412" y="607084"/>
                    <a:pt x="144722" y="555125"/>
                  </a:cubicBezTo>
                  <a:cubicBezTo>
                    <a:pt x="55032" y="503166"/>
                    <a:pt x="0" y="407192"/>
                    <a:pt x="464" y="303542"/>
                  </a:cubicBezTo>
                  <a:close/>
                </a:path>
              </a:pathLst>
            </a:custGeom>
            <a:solidFill>
              <a:srgbClr val="A3D2D3"/>
            </a:solidFill>
          </p:spPr>
          <p:txBody>
            <a:bodyPr lIns="127000" rIns="127000" rtlCol="0" anchor="ctr"/>
            <a:lstStyle/>
            <a:p>
              <a:pPr algn="l"/>
              <a:endParaRPr lang="en-US" sz="1100"/>
            </a:p>
          </p:txBody>
        </p:sp>
        <p:sp>
          <p:nvSpPr>
            <p:cNvPr id="222" name="Freeform 221"/>
            <p:cNvSpPr/>
            <p:nvPr/>
          </p:nvSpPr>
          <p:spPr>
            <a:xfrm>
              <a:off x="8867628" y="3173747"/>
              <a:ext cx="469615" cy="491999"/>
            </a:xfrm>
            <a:custGeom>
              <a:avLst/>
              <a:gdLst/>
              <a:ahLst/>
              <a:cxnLst/>
              <a:rect l="l" t="t" r="r" b="b"/>
              <a:pathLst>
                <a:path w="469615" h="491999">
                  <a:moveTo>
                    <a:pt x="376" y="246000"/>
                  </a:moveTo>
                  <a:cubicBezTo>
                    <a:pt x="0" y="161999"/>
                    <a:pt x="44600" y="84218"/>
                    <a:pt x="117288" y="42109"/>
                  </a:cubicBezTo>
                  <a:cubicBezTo>
                    <a:pt x="189976" y="0"/>
                    <a:pt x="279639" y="0"/>
                    <a:pt x="352327" y="42109"/>
                  </a:cubicBezTo>
                  <a:cubicBezTo>
                    <a:pt x="425015" y="84218"/>
                    <a:pt x="469615" y="161999"/>
                    <a:pt x="469239" y="246000"/>
                  </a:cubicBezTo>
                  <a:cubicBezTo>
                    <a:pt x="469615" y="330000"/>
                    <a:pt x="425015" y="407781"/>
                    <a:pt x="352327" y="449890"/>
                  </a:cubicBezTo>
                  <a:cubicBezTo>
                    <a:pt x="279639" y="491999"/>
                    <a:pt x="189976" y="491999"/>
                    <a:pt x="117288" y="449890"/>
                  </a:cubicBezTo>
                  <a:cubicBezTo>
                    <a:pt x="44600" y="407781"/>
                    <a:pt x="0" y="330000"/>
                    <a:pt x="376" y="246000"/>
                  </a:cubicBezTo>
                  <a:close/>
                </a:path>
              </a:pathLst>
            </a:custGeom>
            <a:solidFill>
              <a:srgbClr val="315454"/>
            </a:solidFill>
          </p:spPr>
          <p:txBody>
            <a:bodyPr lIns="127000" rIns="127000" rtlCol="0" anchor="ctr"/>
            <a:lstStyle/>
            <a:p>
              <a:pPr algn="l"/>
              <a:endParaRPr lang="en-US" sz="1100"/>
            </a:p>
          </p:txBody>
        </p:sp>
        <p:sp>
          <p:nvSpPr>
            <p:cNvPr id="223" name="Freeform 222"/>
            <p:cNvSpPr/>
            <p:nvPr/>
          </p:nvSpPr>
          <p:spPr>
            <a:xfrm>
              <a:off x="8956870" y="3261525"/>
              <a:ext cx="312858" cy="299606"/>
            </a:xfrm>
            <a:custGeom>
              <a:avLst/>
              <a:gdLst/>
              <a:ahLst/>
              <a:cxnLst/>
              <a:rect l="l" t="t" r="r" b="b"/>
              <a:pathLst>
                <a:path w="312858" h="299606">
                  <a:moveTo>
                    <a:pt x="312858" y="167179"/>
                  </a:moveTo>
                  <a:cubicBezTo>
                    <a:pt x="312858" y="151238"/>
                    <a:pt x="308049" y="135932"/>
                    <a:pt x="298955" y="122909"/>
                  </a:cubicBezTo>
                  <a:cubicBezTo>
                    <a:pt x="291088" y="111618"/>
                    <a:pt x="280349" y="102631"/>
                    <a:pt x="267848" y="96874"/>
                  </a:cubicBezTo>
                  <a:cubicBezTo>
                    <a:pt x="264525" y="72743"/>
                    <a:pt x="253499" y="50454"/>
                    <a:pt x="235976" y="32932"/>
                  </a:cubicBezTo>
                  <a:cubicBezTo>
                    <a:pt x="214736" y="11696"/>
                    <a:pt x="186488" y="0"/>
                    <a:pt x="156446" y="0"/>
                  </a:cubicBezTo>
                  <a:cubicBezTo>
                    <a:pt x="126405" y="0"/>
                    <a:pt x="98159" y="11696"/>
                    <a:pt x="76917" y="32932"/>
                  </a:cubicBezTo>
                  <a:cubicBezTo>
                    <a:pt x="59393" y="50454"/>
                    <a:pt x="48367" y="72745"/>
                    <a:pt x="45044" y="96874"/>
                  </a:cubicBezTo>
                  <a:cubicBezTo>
                    <a:pt x="32543" y="102630"/>
                    <a:pt x="21805" y="111617"/>
                    <a:pt x="13940" y="122909"/>
                  </a:cubicBezTo>
                  <a:cubicBezTo>
                    <a:pt x="4857" y="135883"/>
                    <a:pt x="0" y="151343"/>
                    <a:pt x="34" y="167179"/>
                  </a:cubicBezTo>
                  <a:cubicBezTo>
                    <a:pt x="34" y="199982"/>
                    <a:pt x="20738" y="229029"/>
                    <a:pt x="51134" y="239992"/>
                  </a:cubicBezTo>
                  <a:lnTo>
                    <a:pt x="34088" y="299603"/>
                  </a:lnTo>
                  <a:lnTo>
                    <a:pt x="50328" y="292121"/>
                  </a:lnTo>
                  <a:lnTo>
                    <a:pt x="72778" y="228921"/>
                  </a:lnTo>
                  <a:lnTo>
                    <a:pt x="60841" y="229358"/>
                  </a:lnTo>
                  <a:cubicBezTo>
                    <a:pt x="32728" y="221876"/>
                    <a:pt x="13093" y="196309"/>
                    <a:pt x="13093" y="167179"/>
                  </a:cubicBezTo>
                  <a:cubicBezTo>
                    <a:pt x="13093" y="144650"/>
                    <a:pt x="25146" y="123781"/>
                    <a:pt x="43979" y="112234"/>
                  </a:cubicBezTo>
                  <a:lnTo>
                    <a:pt x="43979" y="112439"/>
                  </a:lnTo>
                  <a:cubicBezTo>
                    <a:pt x="43979" y="142473"/>
                    <a:pt x="55678" y="170710"/>
                    <a:pt x="76920" y="191947"/>
                  </a:cubicBezTo>
                  <a:cubicBezTo>
                    <a:pt x="88850" y="203873"/>
                    <a:pt x="102987" y="212794"/>
                    <a:pt x="118414" y="218316"/>
                  </a:cubicBezTo>
                  <a:lnTo>
                    <a:pt x="98159" y="299606"/>
                  </a:lnTo>
                  <a:lnTo>
                    <a:pt x="111616" y="299606"/>
                  </a:lnTo>
                  <a:lnTo>
                    <a:pt x="130958" y="221992"/>
                  </a:lnTo>
                  <a:cubicBezTo>
                    <a:pt x="139223" y="223895"/>
                    <a:pt x="147757" y="224878"/>
                    <a:pt x="156453" y="224878"/>
                  </a:cubicBezTo>
                  <a:cubicBezTo>
                    <a:pt x="165148" y="224878"/>
                    <a:pt x="173682" y="223892"/>
                    <a:pt x="181947" y="221992"/>
                  </a:cubicBezTo>
                  <a:lnTo>
                    <a:pt x="201289" y="299606"/>
                  </a:lnTo>
                  <a:lnTo>
                    <a:pt x="214749" y="299606"/>
                  </a:lnTo>
                  <a:lnTo>
                    <a:pt x="194494" y="218316"/>
                  </a:lnTo>
                  <a:cubicBezTo>
                    <a:pt x="209918" y="212794"/>
                    <a:pt x="224058" y="203876"/>
                    <a:pt x="235985" y="191947"/>
                  </a:cubicBezTo>
                  <a:cubicBezTo>
                    <a:pt x="257230" y="170710"/>
                    <a:pt x="268929" y="142476"/>
                    <a:pt x="268929" y="112439"/>
                  </a:cubicBezTo>
                  <a:lnTo>
                    <a:pt x="268926" y="112234"/>
                  </a:lnTo>
                  <a:cubicBezTo>
                    <a:pt x="287759" y="123781"/>
                    <a:pt x="299812" y="144650"/>
                    <a:pt x="299812" y="167179"/>
                  </a:cubicBezTo>
                  <a:cubicBezTo>
                    <a:pt x="299812" y="196309"/>
                    <a:pt x="280176" y="221875"/>
                    <a:pt x="252063" y="229358"/>
                  </a:cubicBezTo>
                  <a:lnTo>
                    <a:pt x="245445" y="231118"/>
                  </a:lnTo>
                  <a:lnTo>
                    <a:pt x="264259" y="290363"/>
                  </a:lnTo>
                  <a:lnTo>
                    <a:pt x="280897" y="299606"/>
                  </a:lnTo>
                  <a:lnTo>
                    <a:pt x="261944" y="239928"/>
                  </a:lnTo>
                  <a:cubicBezTo>
                    <a:pt x="292236" y="228915"/>
                    <a:pt x="312858" y="199915"/>
                    <a:pt x="312858" y="167179"/>
                  </a:cubicBezTo>
                  <a:close/>
                  <a:moveTo>
                    <a:pt x="156443" y="211823"/>
                  </a:moveTo>
                  <a:cubicBezTo>
                    <a:pt x="101627" y="211823"/>
                    <a:pt x="57031" y="167239"/>
                    <a:pt x="57031" y="112439"/>
                  </a:cubicBezTo>
                  <a:cubicBezTo>
                    <a:pt x="57031" y="57636"/>
                    <a:pt x="101627" y="13055"/>
                    <a:pt x="156443" y="13055"/>
                  </a:cubicBezTo>
                  <a:cubicBezTo>
                    <a:pt x="211265" y="13055"/>
                    <a:pt x="255858" y="57639"/>
                    <a:pt x="255858" y="112439"/>
                  </a:cubicBezTo>
                  <a:cubicBezTo>
                    <a:pt x="255861" y="167239"/>
                    <a:pt x="211265" y="211823"/>
                    <a:pt x="156443" y="211823"/>
                  </a:cubicBezTo>
                  <a:close/>
                </a:path>
              </a:pathLst>
            </a:custGeom>
            <a:solidFill>
              <a:srgbClr val="A3D2D3"/>
            </a:solidFill>
          </p:spPr>
          <p:txBody>
            <a:bodyPr lIns="127000" rIns="127000" rtlCol="0" anchor="ctr"/>
            <a:lstStyle/>
            <a:p>
              <a:pPr algn="l"/>
              <a:endParaRPr lang="en-US" sz="1100"/>
            </a:p>
          </p:txBody>
        </p:sp>
        <p:sp>
          <p:nvSpPr>
            <p:cNvPr id="224" name="Freeform 223"/>
            <p:cNvSpPr/>
            <p:nvPr/>
          </p:nvSpPr>
          <p:spPr>
            <a:xfrm>
              <a:off x="9071204" y="3375825"/>
              <a:ext cx="90266" cy="45121"/>
            </a:xfrm>
            <a:custGeom>
              <a:avLst/>
              <a:gdLst/>
              <a:ahLst/>
              <a:cxnLst/>
              <a:rect l="l" t="t" r="r" b="b"/>
              <a:pathLst>
                <a:path w="90266" h="45121">
                  <a:moveTo>
                    <a:pt x="45135" y="32069"/>
                  </a:moveTo>
                  <a:cubicBezTo>
                    <a:pt x="27448" y="32069"/>
                    <a:pt x="13058" y="17683"/>
                    <a:pt x="13058" y="0"/>
                  </a:cubicBezTo>
                  <a:lnTo>
                    <a:pt x="0" y="0"/>
                  </a:lnTo>
                  <a:cubicBezTo>
                    <a:pt x="0" y="24877"/>
                    <a:pt x="20245" y="45121"/>
                    <a:pt x="45133" y="45121"/>
                  </a:cubicBezTo>
                  <a:cubicBezTo>
                    <a:pt x="70020" y="45121"/>
                    <a:pt x="90265" y="24877"/>
                    <a:pt x="90265" y="0"/>
                  </a:cubicBezTo>
                  <a:lnTo>
                    <a:pt x="77210" y="0"/>
                  </a:lnTo>
                  <a:cubicBezTo>
                    <a:pt x="77216" y="17683"/>
                    <a:pt x="62823" y="32069"/>
                    <a:pt x="45136" y="32069"/>
                  </a:cubicBezTo>
                  <a:close/>
                </a:path>
              </a:pathLst>
            </a:custGeom>
            <a:solidFill>
              <a:srgbClr val="A3D2D3"/>
            </a:solidFill>
          </p:spPr>
          <p:txBody>
            <a:bodyPr lIns="127000" rIns="127000" rtlCol="0" anchor="ctr"/>
            <a:lstStyle/>
            <a:p>
              <a:pPr algn="l"/>
              <a:endParaRPr lang="en-US" sz="1100"/>
            </a:p>
          </p:txBody>
        </p:sp>
        <p:sp>
          <p:nvSpPr>
            <p:cNvPr id="225" name="TextBox 224"/>
            <p:cNvSpPr txBox="1"/>
            <p:nvPr/>
          </p:nvSpPr>
          <p:spPr>
            <a:xfrm>
              <a:off x="8258404" y="3972725"/>
              <a:ext cx="1689100" cy="3111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600" b="0">
                  <a:solidFill>
                    <a:srgbClr val="315454"/>
                  </a:solidFill>
                  <a:latin typeface="思源黑体 CN Heavy"/>
                  <a:ea typeface="思源黑体 CN Heavy"/>
                </a:rPr>
                <a:t>覆盖多个使用场景</a:t>
              </a:r>
              <a:endParaRPr lang="en-US" sz="1100"/>
            </a:p>
          </p:txBody>
        </p:sp>
        <p:sp>
          <p:nvSpPr>
            <p:cNvPr id="226" name="TextBox 225"/>
            <p:cNvSpPr txBox="1"/>
            <p:nvPr/>
          </p:nvSpPr>
          <p:spPr>
            <a:xfrm>
              <a:off x="8271104" y="4391825"/>
              <a:ext cx="1684527" cy="5270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400" b="0">
                  <a:solidFill>
                    <a:srgbClr val="315454"/>
                  </a:solidFill>
                  <a:latin typeface="思源黑体 CN Light"/>
                  <a:ea typeface="思源黑体 CN Light"/>
                </a:rPr>
                <a:t>多图像同时分析</a:t>
              </a:r>
              <a:endParaRPr lang="en-US" sz="1100"/>
            </a:p>
            <a:p>
              <a:pPr algn="ctr" latinLnBrk="1">
                <a:lnSpc>
                  <a:spcPct val="113400"/>
                </a:lnSpc>
              </a:pPr>
              <a:r>
                <a:rPr lang="en-US" sz="1400" b="0">
                  <a:solidFill>
                    <a:srgbClr val="315454"/>
                  </a:solidFill>
                  <a:latin typeface="思源黑体 CN Light"/>
                  <a:ea typeface="思源黑体 CN Light"/>
                </a:rPr>
                <a:t>单一图像多种分析</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0"/>
                                        <p:tgtEl>
                                          <p:spTgt spid="1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6"/>
                                        </p:tgtEl>
                                        <p:attrNameLst>
                                          <p:attrName>style.visibility</p:attrName>
                                        </p:attrNameLst>
                                      </p:cBhvr>
                                      <p:to>
                                        <p:strVal val="visible"/>
                                      </p:to>
                                    </p:set>
                                    <p:animEffect transition="in" filter="fade">
                                      <p:cBhvr>
                                        <p:cTn id="10" dur="1000"/>
                                        <p:tgtEl>
                                          <p:spTgt spid="1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7"/>
                                        </p:tgtEl>
                                        <p:attrNameLst>
                                          <p:attrName>style.visibility</p:attrName>
                                        </p:attrNameLst>
                                      </p:cBhvr>
                                      <p:to>
                                        <p:strVal val="visible"/>
                                      </p:to>
                                    </p:set>
                                    <p:animEffect transition="in" filter="fade">
                                      <p:cBhvr>
                                        <p:cTn id="13" dur="1000"/>
                                        <p:tgtEl>
                                          <p:spTgt spid="1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fade">
                                      <p:cBhvr>
                                        <p:cTn id="16" dur="1000"/>
                                        <p:tgtEl>
                                          <p:spTgt spid="20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1"/>
                                        </p:tgtEl>
                                        <p:attrNameLst>
                                          <p:attrName>style.visibility</p:attrName>
                                        </p:attrNameLst>
                                      </p:cBhvr>
                                      <p:to>
                                        <p:strVal val="visible"/>
                                      </p:to>
                                    </p:set>
                                    <p:animEffect transition="in" filter="fade">
                                      <p:cBhvr>
                                        <p:cTn id="19" dur="1000"/>
                                        <p:tgtEl>
                                          <p:spTgt spid="2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6" grpId="0" animBg="1"/>
      <p:bldP spid="197" grpId="0" animBg="1"/>
      <p:bldP spid="204" grpId="0" animBg="1"/>
      <p:bldP spid="211" grpId="0" animBg="1"/>
      <p:bldP spid="2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12" name="Picture 1">
            <a:extLst>
              <a:ext uri="{FF2B5EF4-FFF2-40B4-BE49-F238E27FC236}">
                <a16:creationId xmlns:a16="http://schemas.microsoft.com/office/drawing/2014/main" id="{A3CA26A9-6027-F87F-251D-ED9E4CC02B8D}"/>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6790" y="0"/>
            <a:ext cx="11556120" cy="6500318"/>
          </a:xfrm>
          <a:prstGeom prst="rect">
            <a:avLst/>
          </a:prstGeom>
        </p:spPr>
      </p:pic>
      <p:sp>
        <p:nvSpPr>
          <p:cNvPr id="318" name="Freeform 2"/>
          <p:cNvSpPr/>
          <p:nvPr/>
        </p:nvSpPr>
        <p:spPr>
          <a:xfrm>
            <a:off x="-102813" y="-90234"/>
            <a:ext cx="11762625" cy="6682867"/>
          </a:xfrm>
          <a:custGeom>
            <a:avLst/>
            <a:gdLst/>
            <a:ahLst/>
            <a:cxnLst/>
            <a:rect l="l" t="t" r="r" b="b"/>
            <a:pathLst>
              <a:path w="11762625" h="6682867">
                <a:moveTo>
                  <a:pt x="0" y="0"/>
                </a:moveTo>
                <a:lnTo>
                  <a:pt x="0" y="0"/>
                </a:lnTo>
                <a:lnTo>
                  <a:pt x="11762625" y="0"/>
                </a:lnTo>
                <a:lnTo>
                  <a:pt x="11762625" y="0"/>
                </a:lnTo>
                <a:lnTo>
                  <a:pt x="11762625" y="6682867"/>
                </a:lnTo>
                <a:lnTo>
                  <a:pt x="11762625" y="6682867"/>
                </a:lnTo>
                <a:lnTo>
                  <a:pt x="0" y="6682867"/>
                </a:lnTo>
                <a:lnTo>
                  <a:pt x="0" y="6682867"/>
                </a:lnTo>
                <a:lnTo>
                  <a:pt x="0" y="0"/>
                </a:lnTo>
                <a:close/>
              </a:path>
            </a:pathLst>
          </a:custGeom>
          <a:solidFill>
            <a:srgbClr val="583C30">
              <a:alpha val="33000"/>
            </a:srgbClr>
          </a:solidFill>
        </p:spPr>
        <p:txBody>
          <a:bodyPr lIns="127000" rIns="127000" rtlCol="0" anchor="ctr"/>
          <a:lstStyle/>
          <a:p>
            <a:pPr algn="l"/>
            <a:endParaRPr lang="en-US" sz="1100"/>
          </a:p>
        </p:txBody>
      </p:sp>
      <p:sp>
        <p:nvSpPr>
          <p:cNvPr id="319" name="TextBox 3"/>
          <p:cNvSpPr txBox="1"/>
          <p:nvPr/>
        </p:nvSpPr>
        <p:spPr>
          <a:xfrm>
            <a:off x="2578100" y="1981200"/>
            <a:ext cx="2736850" cy="505972"/>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3000" b="0" dirty="0" err="1">
                <a:solidFill>
                  <a:schemeClr val="bg1"/>
                </a:solidFill>
                <a:latin typeface="思源黑体 CN Heavy"/>
                <a:ea typeface="思源黑体 CN Heavy"/>
              </a:rPr>
              <a:t>紫宸</a:t>
            </a:r>
            <a:r>
              <a:rPr lang="en-US" sz="3000" b="0" dirty="0" err="1">
                <a:solidFill>
                  <a:srgbClr val="FFFFFF"/>
                </a:solidFill>
                <a:latin typeface="思源黑体 CN Heavy"/>
                <a:ea typeface="思源黑体 CN Heavy"/>
              </a:rPr>
              <a:t>AI遥感系统</a:t>
            </a:r>
            <a:endParaRPr lang="en-US" sz="1100" dirty="0"/>
          </a:p>
        </p:txBody>
      </p:sp>
      <p:sp>
        <p:nvSpPr>
          <p:cNvPr id="320" name="TextBox 4"/>
          <p:cNvSpPr txBox="1"/>
          <p:nvPr/>
        </p:nvSpPr>
        <p:spPr>
          <a:xfrm>
            <a:off x="2578100" y="2605151"/>
            <a:ext cx="6413500" cy="91440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5000" b="0">
                <a:solidFill>
                  <a:srgbClr val="FFFFFF"/>
                </a:solidFill>
                <a:latin typeface="思源黑体 CN Heavy"/>
                <a:ea typeface="思源黑体 CN Heavy"/>
              </a:rPr>
              <a:t>欢迎各位评委批评指正</a:t>
            </a:r>
            <a:endParaRPr lang="en-US" sz="1100"/>
          </a:p>
        </p:txBody>
      </p:sp>
      <p:sp>
        <p:nvSpPr>
          <p:cNvPr id="321" name="Freeform 5"/>
          <p:cNvSpPr/>
          <p:nvPr/>
        </p:nvSpPr>
        <p:spPr>
          <a:xfrm>
            <a:off x="444487" y="406451"/>
            <a:ext cx="577520" cy="102845"/>
          </a:xfrm>
          <a:custGeom>
            <a:avLst/>
            <a:gdLst/>
            <a:ahLst/>
            <a:cxnLst/>
            <a:rect l="l" t="t" r="r" b="b"/>
            <a:pathLst>
              <a:path w="577520" h="102845">
                <a:moveTo>
                  <a:pt x="0" y="0"/>
                </a:moveTo>
                <a:lnTo>
                  <a:pt x="0" y="0"/>
                </a:lnTo>
                <a:lnTo>
                  <a:pt x="577520" y="0"/>
                </a:lnTo>
                <a:lnTo>
                  <a:pt x="577520" y="0"/>
                </a:lnTo>
                <a:lnTo>
                  <a:pt x="577520" y="102844"/>
                </a:lnTo>
                <a:lnTo>
                  <a:pt x="577520" y="102844"/>
                </a:lnTo>
                <a:lnTo>
                  <a:pt x="0" y="102844"/>
                </a:lnTo>
                <a:lnTo>
                  <a:pt x="0" y="102844"/>
                </a:lnTo>
                <a:lnTo>
                  <a:pt x="0" y="0"/>
                </a:lnTo>
                <a:close/>
              </a:path>
            </a:pathLst>
          </a:custGeom>
          <a:solidFill>
            <a:srgbClr val="FFFFFF"/>
          </a:solidFill>
        </p:spPr>
        <p:txBody>
          <a:bodyPr lIns="127000" rIns="127000" rtlCol="0" anchor="ctr"/>
          <a:lstStyle/>
          <a:p>
            <a:pPr algn="l"/>
            <a:endParaRPr lang="en-US" sz="1100"/>
          </a:p>
        </p:txBody>
      </p:sp>
      <p:sp>
        <p:nvSpPr>
          <p:cNvPr id="322" name="Freeform 6"/>
          <p:cNvSpPr/>
          <p:nvPr/>
        </p:nvSpPr>
        <p:spPr>
          <a:xfrm>
            <a:off x="10534980" y="406400"/>
            <a:ext cx="577520" cy="102845"/>
          </a:xfrm>
          <a:custGeom>
            <a:avLst/>
            <a:gdLst/>
            <a:ahLst/>
            <a:cxnLst/>
            <a:rect l="l" t="t" r="r" b="b"/>
            <a:pathLst>
              <a:path w="577520" h="102845">
                <a:moveTo>
                  <a:pt x="0" y="0"/>
                </a:moveTo>
                <a:lnTo>
                  <a:pt x="0" y="0"/>
                </a:lnTo>
                <a:lnTo>
                  <a:pt x="577520" y="0"/>
                </a:lnTo>
                <a:lnTo>
                  <a:pt x="577520" y="0"/>
                </a:lnTo>
                <a:lnTo>
                  <a:pt x="577520" y="102845"/>
                </a:lnTo>
                <a:lnTo>
                  <a:pt x="577520" y="102845"/>
                </a:lnTo>
                <a:lnTo>
                  <a:pt x="0" y="102845"/>
                </a:lnTo>
                <a:lnTo>
                  <a:pt x="0" y="102845"/>
                </a:lnTo>
                <a:lnTo>
                  <a:pt x="0" y="0"/>
                </a:lnTo>
                <a:close/>
              </a:path>
            </a:pathLst>
          </a:custGeom>
          <a:solidFill>
            <a:srgbClr val="FFFFFF"/>
          </a:solidFill>
        </p:spPr>
        <p:txBody>
          <a:bodyPr lIns="127000" rIns="127000" rtlCol="0" anchor="ctr"/>
          <a:lstStyle/>
          <a:p>
            <a:pPr algn="l"/>
            <a:endParaRPr lang="en-US" sz="1100"/>
          </a:p>
        </p:txBody>
      </p:sp>
      <p:sp>
        <p:nvSpPr>
          <p:cNvPr id="323" name="Freeform 7"/>
          <p:cNvSpPr/>
          <p:nvPr/>
        </p:nvSpPr>
        <p:spPr>
          <a:xfrm>
            <a:off x="444297" y="5984037"/>
            <a:ext cx="577520" cy="102845"/>
          </a:xfrm>
          <a:custGeom>
            <a:avLst/>
            <a:gdLst/>
            <a:ahLst/>
            <a:cxnLst/>
            <a:rect l="l" t="t" r="r" b="b"/>
            <a:pathLst>
              <a:path w="577520" h="102845">
                <a:moveTo>
                  <a:pt x="0" y="0"/>
                </a:moveTo>
                <a:lnTo>
                  <a:pt x="0" y="0"/>
                </a:lnTo>
                <a:lnTo>
                  <a:pt x="577520" y="0"/>
                </a:lnTo>
                <a:lnTo>
                  <a:pt x="577520" y="0"/>
                </a:lnTo>
                <a:lnTo>
                  <a:pt x="577520" y="102844"/>
                </a:lnTo>
                <a:lnTo>
                  <a:pt x="577520" y="102844"/>
                </a:lnTo>
                <a:lnTo>
                  <a:pt x="0" y="102844"/>
                </a:lnTo>
                <a:lnTo>
                  <a:pt x="0" y="102844"/>
                </a:lnTo>
                <a:lnTo>
                  <a:pt x="0" y="0"/>
                </a:lnTo>
                <a:close/>
              </a:path>
            </a:pathLst>
          </a:custGeom>
          <a:solidFill>
            <a:srgbClr val="FFFFFF"/>
          </a:solidFill>
        </p:spPr>
        <p:txBody>
          <a:bodyPr lIns="127000" rIns="127000" rtlCol="0" anchor="ctr"/>
          <a:lstStyle/>
          <a:p>
            <a:pPr algn="l"/>
            <a:endParaRPr lang="en-US" sz="1100"/>
          </a:p>
        </p:txBody>
      </p:sp>
      <p:sp>
        <p:nvSpPr>
          <p:cNvPr id="324" name="Freeform 8"/>
          <p:cNvSpPr/>
          <p:nvPr/>
        </p:nvSpPr>
        <p:spPr>
          <a:xfrm>
            <a:off x="10534790" y="5984087"/>
            <a:ext cx="577520" cy="102845"/>
          </a:xfrm>
          <a:custGeom>
            <a:avLst/>
            <a:gdLst/>
            <a:ahLst/>
            <a:cxnLst/>
            <a:rect l="l" t="t" r="r" b="b"/>
            <a:pathLst>
              <a:path w="577520" h="102845">
                <a:moveTo>
                  <a:pt x="0" y="0"/>
                </a:moveTo>
                <a:lnTo>
                  <a:pt x="0" y="0"/>
                </a:lnTo>
                <a:lnTo>
                  <a:pt x="577519" y="0"/>
                </a:lnTo>
                <a:lnTo>
                  <a:pt x="577519" y="0"/>
                </a:lnTo>
                <a:lnTo>
                  <a:pt x="577519" y="102845"/>
                </a:lnTo>
                <a:lnTo>
                  <a:pt x="577519" y="102845"/>
                </a:lnTo>
                <a:lnTo>
                  <a:pt x="0" y="102845"/>
                </a:lnTo>
                <a:lnTo>
                  <a:pt x="0" y="102845"/>
                </a:lnTo>
                <a:lnTo>
                  <a:pt x="0" y="0"/>
                </a:lnTo>
                <a:close/>
              </a:path>
            </a:pathLst>
          </a:custGeom>
          <a:solidFill>
            <a:srgbClr val="FFFFFF"/>
          </a:solidFill>
        </p:spPr>
        <p:txBody>
          <a:bodyPr lIns="127000" rIns="127000" rtlCol="0" anchor="ctr"/>
          <a:lstStyle/>
          <a:p>
            <a:pPr algn="l"/>
            <a:endParaRPr lang="en-US" sz="1100"/>
          </a:p>
        </p:txBody>
      </p:sp>
      <p:sp>
        <p:nvSpPr>
          <p:cNvPr id="325" name="TextBox 9"/>
          <p:cNvSpPr txBox="1"/>
          <p:nvPr/>
        </p:nvSpPr>
        <p:spPr>
          <a:xfrm>
            <a:off x="2578100" y="3759200"/>
            <a:ext cx="1206500" cy="3492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800" b="0">
                <a:solidFill>
                  <a:srgbClr val="FFFFFF"/>
                </a:solidFill>
                <a:latin typeface="思源黑体 CN Heavy"/>
                <a:ea typeface="思源黑体 CN Heavy"/>
              </a:rPr>
              <a:t>内测入口：</a:t>
            </a:r>
            <a:endParaRPr lang="en-US" sz="1100"/>
          </a:p>
        </p:txBody>
      </p:sp>
      <p:sp>
        <p:nvSpPr>
          <p:cNvPr id="326" name="TextBox 10"/>
          <p:cNvSpPr txBox="1"/>
          <p:nvPr/>
        </p:nvSpPr>
        <p:spPr>
          <a:xfrm>
            <a:off x="3716668" y="3708400"/>
            <a:ext cx="5715000" cy="421334"/>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1400" b="0" u="sng" dirty="0">
                <a:solidFill>
                  <a:schemeClr val="bg1"/>
                </a:solidFill>
                <a:latin typeface="Microsoft YaHei"/>
                <a:ea typeface="Microsoft YaHei"/>
                <a:hlinkClick r:id="rId4" tooltip="http://zichen.danmoits.com/home">
                  <a:extLst>
                    <a:ext uri="{A12FA001-AC4F-418D-AE19-62706E023703}">
                      <ahyp:hlinkClr xmlns:ahyp="http://schemas.microsoft.com/office/drawing/2018/hyperlinkcolor" val="tx"/>
                    </a:ext>
                  </a:extLst>
                </a:hlinkClick>
              </a:rPr>
              <a:t>http://zichen.danmoits.com/home</a:t>
            </a:r>
            <a:endParaRPr lang="en-US" sz="11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9"/>
                                        </p:tgtEl>
                                        <p:attrNameLst>
                                          <p:attrName>style.visibility</p:attrName>
                                        </p:attrNameLst>
                                      </p:cBhvr>
                                      <p:to>
                                        <p:strVal val="visible"/>
                                      </p:to>
                                    </p:set>
                                    <p:animEffect transition="in" filter="fade">
                                      <p:cBhvr>
                                        <p:cTn id="10" dur="1000"/>
                                        <p:tgtEl>
                                          <p:spTgt spid="3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0"/>
                                        </p:tgtEl>
                                        <p:attrNameLst>
                                          <p:attrName>style.visibility</p:attrName>
                                        </p:attrNameLst>
                                      </p:cBhvr>
                                      <p:to>
                                        <p:strVal val="visible"/>
                                      </p:to>
                                    </p:set>
                                    <p:animEffect transition="in" filter="fade">
                                      <p:cBhvr>
                                        <p:cTn id="13" dur="1000"/>
                                        <p:tgtEl>
                                          <p:spTgt spid="3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1000"/>
                                        <p:tgtEl>
                                          <p:spTgt spid="3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2"/>
                                        </p:tgtEl>
                                        <p:attrNameLst>
                                          <p:attrName>style.visibility</p:attrName>
                                        </p:attrNameLst>
                                      </p:cBhvr>
                                      <p:to>
                                        <p:strVal val="visible"/>
                                      </p:to>
                                    </p:set>
                                    <p:animEffect transition="in" filter="fade">
                                      <p:cBhvr>
                                        <p:cTn id="19" dur="1000"/>
                                        <p:tgtEl>
                                          <p:spTgt spid="3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3"/>
                                        </p:tgtEl>
                                        <p:attrNameLst>
                                          <p:attrName>style.visibility</p:attrName>
                                        </p:attrNameLst>
                                      </p:cBhvr>
                                      <p:to>
                                        <p:strVal val="visible"/>
                                      </p:to>
                                    </p:set>
                                    <p:animEffect transition="in" filter="fade">
                                      <p:cBhvr>
                                        <p:cTn id="22" dur="1000"/>
                                        <p:tgtEl>
                                          <p:spTgt spid="3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4"/>
                                        </p:tgtEl>
                                        <p:attrNameLst>
                                          <p:attrName>style.visibility</p:attrName>
                                        </p:attrNameLst>
                                      </p:cBhvr>
                                      <p:to>
                                        <p:strVal val="visible"/>
                                      </p:to>
                                    </p:set>
                                    <p:animEffect transition="in" filter="fade">
                                      <p:cBhvr>
                                        <p:cTn id="25" dur="1000"/>
                                        <p:tgtEl>
                                          <p:spTgt spid="3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5"/>
                                        </p:tgtEl>
                                        <p:attrNameLst>
                                          <p:attrName>style.visibility</p:attrName>
                                        </p:attrNameLst>
                                      </p:cBhvr>
                                      <p:to>
                                        <p:strVal val="visible"/>
                                      </p:to>
                                    </p:set>
                                    <p:animEffect transition="in" filter="fade">
                                      <p:cBhvr>
                                        <p:cTn id="28" dur="1000"/>
                                        <p:tgtEl>
                                          <p:spTgt spid="3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6"/>
                                        </p:tgtEl>
                                        <p:attrNameLst>
                                          <p:attrName>style.visibility</p:attrName>
                                        </p:attrNameLst>
                                      </p:cBhvr>
                                      <p:to>
                                        <p:strVal val="visible"/>
                                      </p:to>
                                    </p:set>
                                    <p:animEffect transition="in" filter="fade">
                                      <p:cBhvr>
                                        <p:cTn id="31"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p:bldP spid="319" grpId="0" animBg="1"/>
      <p:bldP spid="320" grpId="0" animBg="1"/>
      <p:bldP spid="321" grpId="0" animBg="1"/>
      <p:bldP spid="322" grpId="0" animBg="1"/>
      <p:bldP spid="323" grpId="0" animBg="1"/>
      <p:bldP spid="324" grpId="0" animBg="1"/>
      <p:bldP spid="325" grpId="0" animBg="1"/>
      <p:bldP spid="3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BF4"/>
        </a:solidFill>
        <a:effectLst/>
      </p:bgPr>
    </p:bg>
    <p:spTree>
      <p:nvGrpSpPr>
        <p:cNvPr id="1" name=""/>
        <p:cNvGrpSpPr/>
        <p:nvPr/>
      </p:nvGrpSpPr>
      <p:grpSpPr>
        <a:xfrm>
          <a:off x="0" y="0"/>
          <a:ext cx="0" cy="0"/>
          <a:chOff x="0" y="0"/>
          <a:chExt cx="0" cy="0"/>
        </a:xfrm>
      </p:grpSpPr>
      <p:pic>
        <p:nvPicPr>
          <p:cNvPr id="16" name="Picture 1"/>
          <p:cNvPicPr>
            <a:picLocks noChangeAspect="1"/>
          </p:cNvPicPr>
          <p:nvPr/>
        </p:nvPicPr>
        <p:blipFill>
          <a:blip r:embed="rId3"/>
          <a:stretch>
            <a:fillRect/>
          </a:stretch>
        </p:blipFill>
        <p:spPr>
          <a:xfrm>
            <a:off x="8935326" y="2658186"/>
            <a:ext cx="2404365" cy="2370886"/>
          </a:xfrm>
          <a:prstGeom prst="rect">
            <a:avLst/>
          </a:prstGeom>
        </p:spPr>
      </p:pic>
      <p:pic>
        <p:nvPicPr>
          <p:cNvPr id="17" name="Picture 2"/>
          <p:cNvPicPr>
            <a:picLocks noChangeAspect="1"/>
          </p:cNvPicPr>
          <p:nvPr/>
        </p:nvPicPr>
        <p:blipFill>
          <a:blip r:embed="rId4"/>
          <a:stretch>
            <a:fillRect/>
          </a:stretch>
        </p:blipFill>
        <p:spPr>
          <a:xfrm>
            <a:off x="6056122" y="2540000"/>
            <a:ext cx="2289571" cy="2553304"/>
          </a:xfrm>
          <a:prstGeom prst="rect">
            <a:avLst/>
          </a:prstGeom>
        </p:spPr>
      </p:pic>
      <p:pic>
        <p:nvPicPr>
          <p:cNvPr id="18" name="Picture 3"/>
          <p:cNvPicPr>
            <a:picLocks noChangeAspect="1"/>
          </p:cNvPicPr>
          <p:nvPr/>
        </p:nvPicPr>
        <p:blipFill>
          <a:blip r:embed="rId5"/>
          <a:stretch>
            <a:fillRect/>
          </a:stretch>
        </p:blipFill>
        <p:spPr>
          <a:xfrm>
            <a:off x="3055658" y="2623591"/>
            <a:ext cx="2405576" cy="2405576"/>
          </a:xfrm>
          <a:prstGeom prst="rect">
            <a:avLst/>
          </a:prstGeom>
        </p:spPr>
      </p:pic>
      <p:pic>
        <p:nvPicPr>
          <p:cNvPr id="19" name="Picture 4"/>
          <p:cNvPicPr>
            <a:picLocks noChangeAspect="1"/>
          </p:cNvPicPr>
          <p:nvPr/>
        </p:nvPicPr>
        <p:blipFill>
          <a:blip r:embed="rId6"/>
          <a:stretch>
            <a:fillRect/>
          </a:stretch>
        </p:blipFill>
        <p:spPr>
          <a:xfrm>
            <a:off x="246444" y="1828800"/>
            <a:ext cx="2266293" cy="3693789"/>
          </a:xfrm>
          <a:prstGeom prst="rect">
            <a:avLst/>
          </a:prstGeom>
        </p:spPr>
      </p:pic>
      <p:grpSp>
        <p:nvGrpSpPr>
          <p:cNvPr id="24" name="Group 9"/>
          <p:cNvGrpSpPr/>
          <p:nvPr/>
        </p:nvGrpSpPr>
        <p:grpSpPr>
          <a:xfrm>
            <a:off x="2825356" y="-127203"/>
            <a:ext cx="5854700" cy="6784124"/>
            <a:chOff x="2825356" y="-127203"/>
            <a:chExt cx="5854700" cy="6784124"/>
          </a:xfrm>
        </p:grpSpPr>
        <p:sp>
          <p:nvSpPr>
            <p:cNvPr id="25" name="Freeform 24"/>
            <p:cNvSpPr/>
            <p:nvPr/>
          </p:nvSpPr>
          <p:spPr>
            <a:xfrm>
              <a:off x="2825356" y="-63094"/>
              <a:ext cx="50800" cy="6720015"/>
            </a:xfrm>
            <a:custGeom>
              <a:avLst/>
              <a:gdLst/>
              <a:ahLst/>
              <a:cxnLst/>
              <a:rect l="l" t="t" r="r" b="b"/>
              <a:pathLst>
                <a:path w="50800" h="6720015">
                  <a:moveTo>
                    <a:pt x="0" y="0"/>
                  </a:moveTo>
                  <a:lnTo>
                    <a:pt x="0" y="0"/>
                  </a:lnTo>
                  <a:lnTo>
                    <a:pt x="50800" y="0"/>
                  </a:lnTo>
                  <a:lnTo>
                    <a:pt x="50800" y="0"/>
                  </a:lnTo>
                  <a:lnTo>
                    <a:pt x="50800" y="6720015"/>
                  </a:lnTo>
                  <a:lnTo>
                    <a:pt x="50800" y="6720015"/>
                  </a:lnTo>
                  <a:lnTo>
                    <a:pt x="0" y="6720015"/>
                  </a:lnTo>
                  <a:lnTo>
                    <a:pt x="0" y="6720015"/>
                  </a:lnTo>
                  <a:lnTo>
                    <a:pt x="0" y="0"/>
                  </a:lnTo>
                  <a:close/>
                </a:path>
              </a:pathLst>
            </a:custGeom>
            <a:solidFill>
              <a:srgbClr val="000000"/>
            </a:solidFill>
          </p:spPr>
          <p:txBody>
            <a:bodyPr lIns="127000" rIns="127000" rtlCol="0" anchor="ctr"/>
            <a:lstStyle/>
            <a:p>
              <a:pPr algn="l"/>
              <a:endParaRPr lang="en-US" sz="1100"/>
            </a:p>
          </p:txBody>
        </p:sp>
        <p:sp>
          <p:nvSpPr>
            <p:cNvPr id="26" name="Freeform 25"/>
            <p:cNvSpPr/>
            <p:nvPr/>
          </p:nvSpPr>
          <p:spPr>
            <a:xfrm>
              <a:off x="5720956" y="-127203"/>
              <a:ext cx="50800" cy="6720015"/>
            </a:xfrm>
            <a:custGeom>
              <a:avLst/>
              <a:gdLst/>
              <a:ahLst/>
              <a:cxnLst/>
              <a:rect l="l" t="t" r="r" b="b"/>
              <a:pathLst>
                <a:path w="50800" h="6720015">
                  <a:moveTo>
                    <a:pt x="0" y="0"/>
                  </a:moveTo>
                  <a:lnTo>
                    <a:pt x="0" y="0"/>
                  </a:lnTo>
                  <a:lnTo>
                    <a:pt x="50800" y="0"/>
                  </a:lnTo>
                  <a:lnTo>
                    <a:pt x="50800" y="0"/>
                  </a:lnTo>
                  <a:lnTo>
                    <a:pt x="50800" y="6720014"/>
                  </a:lnTo>
                  <a:lnTo>
                    <a:pt x="50800" y="6720014"/>
                  </a:lnTo>
                  <a:lnTo>
                    <a:pt x="0" y="6720014"/>
                  </a:lnTo>
                  <a:lnTo>
                    <a:pt x="0" y="6720014"/>
                  </a:lnTo>
                  <a:lnTo>
                    <a:pt x="0" y="0"/>
                  </a:lnTo>
                  <a:close/>
                </a:path>
              </a:pathLst>
            </a:custGeom>
            <a:solidFill>
              <a:srgbClr val="000000"/>
            </a:solidFill>
          </p:spPr>
          <p:txBody>
            <a:bodyPr lIns="127000" rIns="127000" rtlCol="0" anchor="ctr"/>
            <a:lstStyle/>
            <a:p>
              <a:pPr algn="l"/>
              <a:endParaRPr lang="en-US" sz="1100"/>
            </a:p>
          </p:txBody>
        </p:sp>
        <p:sp>
          <p:nvSpPr>
            <p:cNvPr id="27" name="Freeform 26"/>
            <p:cNvSpPr/>
            <p:nvPr/>
          </p:nvSpPr>
          <p:spPr>
            <a:xfrm>
              <a:off x="8629256" y="-127203"/>
              <a:ext cx="50800" cy="6720015"/>
            </a:xfrm>
            <a:custGeom>
              <a:avLst/>
              <a:gdLst/>
              <a:ahLst/>
              <a:cxnLst/>
              <a:rect l="l" t="t" r="r" b="b"/>
              <a:pathLst>
                <a:path w="50800" h="6720015">
                  <a:moveTo>
                    <a:pt x="0" y="0"/>
                  </a:moveTo>
                  <a:lnTo>
                    <a:pt x="0" y="0"/>
                  </a:lnTo>
                  <a:lnTo>
                    <a:pt x="50800" y="0"/>
                  </a:lnTo>
                  <a:lnTo>
                    <a:pt x="50800" y="0"/>
                  </a:lnTo>
                  <a:lnTo>
                    <a:pt x="50800" y="6720014"/>
                  </a:lnTo>
                  <a:lnTo>
                    <a:pt x="50800" y="6720014"/>
                  </a:lnTo>
                  <a:lnTo>
                    <a:pt x="0" y="6720014"/>
                  </a:lnTo>
                  <a:lnTo>
                    <a:pt x="0" y="6720014"/>
                  </a:lnTo>
                  <a:lnTo>
                    <a:pt x="0" y="0"/>
                  </a:lnTo>
                  <a:close/>
                </a:path>
              </a:pathLst>
            </a:custGeom>
            <a:solidFill>
              <a:srgbClr val="000000"/>
            </a:solidFill>
          </p:spPr>
          <p:txBody>
            <a:bodyPr lIns="127000" rIns="127000" rtlCol="0" anchor="ctr"/>
            <a:lstStyle/>
            <a:p>
              <a:pPr algn="l"/>
              <a:endParaRPr lang="en-US" sz="1100"/>
            </a:p>
          </p:txBody>
        </p:sp>
      </p:grpSp>
      <p:grpSp>
        <p:nvGrpSpPr>
          <p:cNvPr id="2" name="组合 1">
            <a:extLst>
              <a:ext uri="{FF2B5EF4-FFF2-40B4-BE49-F238E27FC236}">
                <a16:creationId xmlns:a16="http://schemas.microsoft.com/office/drawing/2014/main" id="{356F4FA6-CD1D-56E9-CB97-F7B1D2FE1BE2}"/>
              </a:ext>
            </a:extLst>
          </p:cNvPr>
          <p:cNvGrpSpPr/>
          <p:nvPr/>
        </p:nvGrpSpPr>
        <p:grpSpPr>
          <a:xfrm>
            <a:off x="-99024" y="-66459"/>
            <a:ext cx="2891612" cy="6594259"/>
            <a:chOff x="-66256" y="-91859"/>
            <a:chExt cx="2891612" cy="6594259"/>
          </a:xfrm>
        </p:grpSpPr>
        <p:sp>
          <p:nvSpPr>
            <p:cNvPr id="23" name="Freeform 8"/>
            <p:cNvSpPr/>
            <p:nvPr/>
          </p:nvSpPr>
          <p:spPr>
            <a:xfrm>
              <a:off x="-66256" y="-91859"/>
              <a:ext cx="2891612" cy="6594259"/>
            </a:xfrm>
            <a:custGeom>
              <a:avLst/>
              <a:gdLst/>
              <a:ahLst/>
              <a:cxnLst/>
              <a:rect l="l" t="t" r="r" b="b"/>
              <a:pathLst>
                <a:path w="2891612" h="6594259">
                  <a:moveTo>
                    <a:pt x="0" y="0"/>
                  </a:moveTo>
                  <a:lnTo>
                    <a:pt x="0" y="0"/>
                  </a:lnTo>
                  <a:lnTo>
                    <a:pt x="2891612" y="0"/>
                  </a:lnTo>
                  <a:lnTo>
                    <a:pt x="2891612" y="0"/>
                  </a:lnTo>
                  <a:lnTo>
                    <a:pt x="2891612" y="6594259"/>
                  </a:lnTo>
                  <a:lnTo>
                    <a:pt x="2891612" y="6594259"/>
                  </a:lnTo>
                  <a:lnTo>
                    <a:pt x="0" y="6594259"/>
                  </a:lnTo>
                  <a:lnTo>
                    <a:pt x="0" y="6594259"/>
                  </a:lnTo>
                  <a:lnTo>
                    <a:pt x="0" y="0"/>
                  </a:lnTo>
                  <a:close/>
                </a:path>
              </a:pathLst>
            </a:custGeom>
            <a:gradFill>
              <a:gsLst>
                <a:gs pos="0">
                  <a:srgbClr val="FFFFFF">
                    <a:alpha val="40000"/>
                  </a:srgbClr>
                </a:gs>
                <a:gs pos="78000">
                  <a:srgbClr val="583C30">
                    <a:alpha val="40000"/>
                  </a:srgbClr>
                </a:gs>
              </a:gsLst>
              <a:lin ang="10800000"/>
            </a:gradFill>
          </p:spPr>
          <p:txBody>
            <a:bodyPr lIns="127000" rIns="127000" rtlCol="0" anchor="ctr"/>
            <a:lstStyle/>
            <a:p>
              <a:pPr algn="l"/>
              <a:endParaRPr lang="en-US" sz="1100"/>
            </a:p>
          </p:txBody>
        </p:sp>
        <p:grpSp>
          <p:nvGrpSpPr>
            <p:cNvPr id="28" name="Group 10"/>
            <p:cNvGrpSpPr/>
            <p:nvPr/>
          </p:nvGrpSpPr>
          <p:grpSpPr>
            <a:xfrm>
              <a:off x="431800" y="2404173"/>
              <a:ext cx="1786153" cy="2051863"/>
              <a:chOff x="431800" y="2404173"/>
              <a:chExt cx="1786153" cy="2051863"/>
            </a:xfrm>
          </p:grpSpPr>
          <p:sp>
            <p:nvSpPr>
              <p:cNvPr id="29" name="TextBox 28"/>
              <p:cNvSpPr txBox="1"/>
              <p:nvPr/>
            </p:nvSpPr>
            <p:spPr>
              <a:xfrm>
                <a:off x="711200" y="3097136"/>
                <a:ext cx="1212850" cy="34290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800" b="0">
                    <a:solidFill>
                      <a:srgbClr val="FFFFFF">
                        <a:alpha val="72157"/>
                      </a:srgbClr>
                    </a:solidFill>
                    <a:latin typeface="思源黑体 CN Heavy"/>
                    <a:ea typeface="思源黑体 CN Heavy"/>
                  </a:rPr>
                  <a:t>PART ONE</a:t>
                </a:r>
                <a:endParaRPr lang="en-US" sz="1100"/>
              </a:p>
            </p:txBody>
          </p:sp>
          <p:sp>
            <p:nvSpPr>
              <p:cNvPr id="30" name="TextBox 29"/>
              <p:cNvSpPr txBox="1"/>
              <p:nvPr/>
            </p:nvSpPr>
            <p:spPr>
              <a:xfrm>
                <a:off x="431800" y="3897236"/>
                <a:ext cx="1786153" cy="558800"/>
              </a:xfrm>
              <a:prstGeom prst="rect">
                <a:avLst/>
              </a:prstGeom>
              <a:solidFill>
                <a:srgbClr val="FFFFFF">
                  <a:alpha val="0"/>
                </a:srgbClr>
              </a:solidFill>
            </p:spPr>
            <p:txBody>
              <a:bodyPr lIns="0" tIns="12700" rIns="0" bIns="12700" rtlCol="0" anchor="t">
                <a:spAutoFit/>
              </a:bodyPr>
              <a:lstStyle/>
              <a:p>
                <a:pPr algn="ctr" latinLnBrk="1">
                  <a:lnSpc>
                    <a:spcPct val="121500"/>
                  </a:lnSpc>
                </a:pPr>
                <a:r>
                  <a:rPr lang="en-US" sz="1400" b="0">
                    <a:solidFill>
                      <a:srgbClr val="FFFFFF"/>
                    </a:solidFill>
                    <a:latin typeface="思源黑体 CN Light"/>
                    <a:ea typeface="思源黑体 CN Light"/>
                  </a:rPr>
                  <a:t>不同时间段遥感图像中建筑物的变化检测</a:t>
                </a:r>
                <a:endParaRPr lang="en-US" sz="1100"/>
              </a:p>
            </p:txBody>
          </p:sp>
          <p:sp>
            <p:nvSpPr>
              <p:cNvPr id="31" name="TextBox 30"/>
              <p:cNvSpPr txBox="1"/>
              <p:nvPr/>
            </p:nvSpPr>
            <p:spPr>
              <a:xfrm>
                <a:off x="762000" y="3490836"/>
                <a:ext cx="1124991" cy="3492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800" b="0" dirty="0" err="1">
                    <a:solidFill>
                      <a:srgbClr val="FFFFFF"/>
                    </a:solidFill>
                    <a:latin typeface="思源黑体 CN Heavy"/>
                    <a:ea typeface="思源黑体 CN Heavy"/>
                  </a:rPr>
                  <a:t>变化检测</a:t>
                </a:r>
                <a:endParaRPr lang="en-US" sz="1100" dirty="0"/>
              </a:p>
            </p:txBody>
          </p:sp>
          <p:pic>
            <p:nvPicPr>
              <p:cNvPr id="32" name="Picture 31"/>
              <p:cNvPicPr>
                <a:picLocks noChangeAspect="1"/>
              </p:cNvPicPr>
              <p:nvPr/>
            </p:nvPicPr>
            <p:blipFill>
              <a:blip r:embed="rId7"/>
              <a:stretch>
                <a:fillRect/>
              </a:stretch>
            </p:blipFill>
            <p:spPr>
              <a:xfrm>
                <a:off x="1063625" y="2404173"/>
                <a:ext cx="508000" cy="508000"/>
              </a:xfrm>
              <a:prstGeom prst="rect">
                <a:avLst/>
              </a:prstGeom>
            </p:spPr>
          </p:pic>
        </p:grpSp>
      </p:grpSp>
      <p:grpSp>
        <p:nvGrpSpPr>
          <p:cNvPr id="3" name="组合 2">
            <a:extLst>
              <a:ext uri="{FF2B5EF4-FFF2-40B4-BE49-F238E27FC236}">
                <a16:creationId xmlns:a16="http://schemas.microsoft.com/office/drawing/2014/main" id="{13B7BDD7-BEAB-B8BC-AB12-C791FBE6FEDC}"/>
              </a:ext>
            </a:extLst>
          </p:cNvPr>
          <p:cNvGrpSpPr/>
          <p:nvPr/>
        </p:nvGrpSpPr>
        <p:grpSpPr>
          <a:xfrm>
            <a:off x="2838616" y="-67102"/>
            <a:ext cx="2883522" cy="6618808"/>
            <a:chOff x="2825356" y="-101600"/>
            <a:chExt cx="2883522" cy="6618808"/>
          </a:xfrm>
        </p:grpSpPr>
        <p:sp>
          <p:nvSpPr>
            <p:cNvPr id="20" name="Freeform 5"/>
            <p:cNvSpPr/>
            <p:nvPr/>
          </p:nvSpPr>
          <p:spPr>
            <a:xfrm>
              <a:off x="2825356" y="-101600"/>
              <a:ext cx="2883522" cy="6618808"/>
            </a:xfrm>
            <a:custGeom>
              <a:avLst/>
              <a:gdLst/>
              <a:ahLst/>
              <a:cxnLst/>
              <a:rect l="l" t="t" r="r" b="b"/>
              <a:pathLst>
                <a:path w="2883522" h="6618808">
                  <a:moveTo>
                    <a:pt x="0" y="0"/>
                  </a:moveTo>
                  <a:lnTo>
                    <a:pt x="0" y="0"/>
                  </a:lnTo>
                  <a:lnTo>
                    <a:pt x="2883522" y="0"/>
                  </a:lnTo>
                  <a:lnTo>
                    <a:pt x="2883522" y="0"/>
                  </a:lnTo>
                  <a:lnTo>
                    <a:pt x="2883522" y="6618808"/>
                  </a:lnTo>
                  <a:lnTo>
                    <a:pt x="2883522" y="6618808"/>
                  </a:lnTo>
                  <a:lnTo>
                    <a:pt x="0" y="6618808"/>
                  </a:lnTo>
                  <a:lnTo>
                    <a:pt x="0" y="6618808"/>
                  </a:lnTo>
                  <a:lnTo>
                    <a:pt x="0" y="0"/>
                  </a:lnTo>
                  <a:close/>
                </a:path>
              </a:pathLst>
            </a:custGeom>
            <a:gradFill>
              <a:gsLst>
                <a:gs pos="0">
                  <a:srgbClr val="FFFFFF">
                    <a:alpha val="40000"/>
                  </a:srgbClr>
                </a:gs>
                <a:gs pos="30000">
                  <a:srgbClr val="AC9E98">
                    <a:alpha val="40000"/>
                  </a:srgbClr>
                </a:gs>
                <a:gs pos="100000">
                  <a:srgbClr val="583C30">
                    <a:alpha val="40000"/>
                  </a:srgbClr>
                </a:gs>
              </a:gsLst>
              <a:lin ang="10800000"/>
            </a:gradFill>
          </p:spPr>
          <p:txBody>
            <a:bodyPr lIns="127000" rIns="127000" rtlCol="0" anchor="ctr"/>
            <a:lstStyle/>
            <a:p>
              <a:pPr algn="l"/>
              <a:endParaRPr lang="en-US" sz="1100"/>
            </a:p>
          </p:txBody>
        </p:sp>
        <p:grpSp>
          <p:nvGrpSpPr>
            <p:cNvPr id="33" name="Group 11"/>
            <p:cNvGrpSpPr/>
            <p:nvPr/>
          </p:nvGrpSpPr>
          <p:grpSpPr>
            <a:xfrm>
              <a:off x="3352749" y="2404173"/>
              <a:ext cx="1786153" cy="2043430"/>
              <a:chOff x="3352749" y="2404173"/>
              <a:chExt cx="1786153" cy="2043430"/>
            </a:xfrm>
          </p:grpSpPr>
          <p:sp>
            <p:nvSpPr>
              <p:cNvPr id="34" name="TextBox 33"/>
              <p:cNvSpPr txBox="1"/>
              <p:nvPr/>
            </p:nvSpPr>
            <p:spPr>
              <a:xfrm>
                <a:off x="3632149" y="3088704"/>
                <a:ext cx="1250950" cy="34290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800" b="0">
                    <a:solidFill>
                      <a:srgbClr val="FFFFFF">
                        <a:alpha val="72157"/>
                      </a:srgbClr>
                    </a:solidFill>
                    <a:latin typeface="思源黑体 CN Heavy"/>
                    <a:ea typeface="思源黑体 CN Heavy"/>
                  </a:rPr>
                  <a:t>PART TWO</a:t>
                </a:r>
                <a:endParaRPr lang="en-US" sz="1100"/>
              </a:p>
            </p:txBody>
          </p:sp>
          <p:sp>
            <p:nvSpPr>
              <p:cNvPr id="35" name="TextBox 34"/>
              <p:cNvSpPr txBox="1"/>
              <p:nvPr/>
            </p:nvSpPr>
            <p:spPr>
              <a:xfrm>
                <a:off x="3352749" y="3888803"/>
                <a:ext cx="1786153" cy="558800"/>
              </a:xfrm>
              <a:prstGeom prst="rect">
                <a:avLst/>
              </a:prstGeom>
              <a:solidFill>
                <a:srgbClr val="FFFFFF">
                  <a:alpha val="0"/>
                </a:srgbClr>
              </a:solidFill>
            </p:spPr>
            <p:txBody>
              <a:bodyPr lIns="0" tIns="12700" rIns="0" bIns="12700" rtlCol="0" anchor="t">
                <a:spAutoFit/>
              </a:bodyPr>
              <a:lstStyle/>
              <a:p>
                <a:pPr algn="ctr" latinLnBrk="1">
                  <a:lnSpc>
                    <a:spcPct val="121500"/>
                  </a:lnSpc>
                </a:pPr>
                <a:r>
                  <a:rPr lang="en-US" sz="1400" b="0">
                    <a:solidFill>
                      <a:srgbClr val="FFFFFF"/>
                    </a:solidFill>
                    <a:latin typeface="思源黑体 CN Light"/>
                    <a:ea typeface="思源黑体 CN Light"/>
                  </a:rPr>
                  <a:t>实现图像中不同地块对象的种类划分</a:t>
                </a:r>
                <a:endParaRPr lang="en-US" sz="1100"/>
              </a:p>
            </p:txBody>
          </p:sp>
          <p:sp>
            <p:nvSpPr>
              <p:cNvPr id="36" name="TextBox 35"/>
              <p:cNvSpPr txBox="1"/>
              <p:nvPr/>
            </p:nvSpPr>
            <p:spPr>
              <a:xfrm>
                <a:off x="3759149" y="3482403"/>
                <a:ext cx="977900" cy="3492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800" b="0" dirty="0" err="1">
                    <a:solidFill>
                      <a:srgbClr val="FFFFFF"/>
                    </a:solidFill>
                    <a:latin typeface="思源黑体 CN Heavy"/>
                    <a:ea typeface="思源黑体 CN Heavy"/>
                  </a:rPr>
                  <a:t>地物分类</a:t>
                </a:r>
                <a:endParaRPr lang="en-US" sz="1100" dirty="0"/>
              </a:p>
            </p:txBody>
          </p:sp>
          <p:pic>
            <p:nvPicPr>
              <p:cNvPr id="37" name="Picture 36"/>
              <p:cNvPicPr>
                <a:picLocks noChangeAspect="1"/>
              </p:cNvPicPr>
              <p:nvPr/>
            </p:nvPicPr>
            <p:blipFill>
              <a:blip r:embed="rId8"/>
              <a:stretch>
                <a:fillRect/>
              </a:stretch>
            </p:blipFill>
            <p:spPr>
              <a:xfrm>
                <a:off x="3991775" y="2404173"/>
                <a:ext cx="508000" cy="508000"/>
              </a:xfrm>
              <a:prstGeom prst="rect">
                <a:avLst/>
              </a:prstGeom>
            </p:spPr>
          </p:pic>
        </p:grpSp>
      </p:grpSp>
      <p:grpSp>
        <p:nvGrpSpPr>
          <p:cNvPr id="4" name="组合 3">
            <a:extLst>
              <a:ext uri="{FF2B5EF4-FFF2-40B4-BE49-F238E27FC236}">
                <a16:creationId xmlns:a16="http://schemas.microsoft.com/office/drawing/2014/main" id="{A0160FD0-FCF4-893B-64C5-BA6D539B1179}"/>
              </a:ext>
            </a:extLst>
          </p:cNvPr>
          <p:cNvGrpSpPr/>
          <p:nvPr/>
        </p:nvGrpSpPr>
        <p:grpSpPr>
          <a:xfrm>
            <a:off x="5741664" y="-181610"/>
            <a:ext cx="2944165" cy="6709410"/>
            <a:chOff x="5742800" y="-192790"/>
            <a:chExt cx="2944165" cy="6709410"/>
          </a:xfrm>
        </p:grpSpPr>
        <p:sp>
          <p:nvSpPr>
            <p:cNvPr id="22" name="Freeform 7"/>
            <p:cNvSpPr/>
            <p:nvPr/>
          </p:nvSpPr>
          <p:spPr>
            <a:xfrm>
              <a:off x="5742800" y="-192790"/>
              <a:ext cx="2944165" cy="6709410"/>
            </a:xfrm>
            <a:custGeom>
              <a:avLst/>
              <a:gdLst/>
              <a:ahLst/>
              <a:cxnLst/>
              <a:rect l="l" t="t" r="r" b="b"/>
              <a:pathLst>
                <a:path w="2944165" h="6709410">
                  <a:moveTo>
                    <a:pt x="0" y="0"/>
                  </a:moveTo>
                  <a:lnTo>
                    <a:pt x="0" y="0"/>
                  </a:lnTo>
                  <a:lnTo>
                    <a:pt x="2944165" y="0"/>
                  </a:lnTo>
                  <a:lnTo>
                    <a:pt x="2944165" y="0"/>
                  </a:lnTo>
                  <a:lnTo>
                    <a:pt x="2944165" y="6709410"/>
                  </a:lnTo>
                  <a:lnTo>
                    <a:pt x="2944165" y="6709410"/>
                  </a:lnTo>
                  <a:lnTo>
                    <a:pt x="0" y="6709410"/>
                  </a:lnTo>
                  <a:lnTo>
                    <a:pt x="0" y="6709410"/>
                  </a:lnTo>
                  <a:lnTo>
                    <a:pt x="0" y="0"/>
                  </a:lnTo>
                  <a:close/>
                </a:path>
              </a:pathLst>
            </a:custGeom>
            <a:gradFill>
              <a:gsLst>
                <a:gs pos="0">
                  <a:srgbClr val="FFFFFF">
                    <a:alpha val="40000"/>
                  </a:srgbClr>
                </a:gs>
                <a:gs pos="82000">
                  <a:srgbClr val="583C30">
                    <a:alpha val="40000"/>
                  </a:srgbClr>
                </a:gs>
              </a:gsLst>
              <a:lin ang="10800000"/>
            </a:gradFill>
          </p:spPr>
          <p:txBody>
            <a:bodyPr lIns="127000" rIns="127000" rtlCol="0" anchor="ctr"/>
            <a:lstStyle/>
            <a:p>
              <a:pPr algn="l"/>
              <a:endParaRPr lang="en-US" sz="1100"/>
            </a:p>
          </p:txBody>
        </p:sp>
        <p:grpSp>
          <p:nvGrpSpPr>
            <p:cNvPr id="38" name="Group 12"/>
            <p:cNvGrpSpPr/>
            <p:nvPr/>
          </p:nvGrpSpPr>
          <p:grpSpPr>
            <a:xfrm>
              <a:off x="6296470" y="2404173"/>
              <a:ext cx="1786153" cy="2056016"/>
              <a:chOff x="6296470" y="2404173"/>
              <a:chExt cx="1786153" cy="2056016"/>
            </a:xfrm>
          </p:grpSpPr>
          <p:sp>
            <p:nvSpPr>
              <p:cNvPr id="39" name="TextBox 38"/>
              <p:cNvSpPr txBox="1"/>
              <p:nvPr/>
            </p:nvSpPr>
            <p:spPr>
              <a:xfrm>
                <a:off x="6436170" y="3101289"/>
                <a:ext cx="1504950" cy="34290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800" b="0" dirty="0">
                    <a:solidFill>
                      <a:srgbClr val="FFFFFF">
                        <a:alpha val="72157"/>
                      </a:srgbClr>
                    </a:solidFill>
                    <a:latin typeface="思源黑体 CN Heavy"/>
                    <a:ea typeface="思源黑体 CN Heavy"/>
                  </a:rPr>
                  <a:t>PART THRRE</a:t>
                </a:r>
                <a:endParaRPr lang="en-US" sz="1100" dirty="0"/>
              </a:p>
            </p:txBody>
          </p:sp>
          <p:sp>
            <p:nvSpPr>
              <p:cNvPr id="40" name="TextBox 39"/>
              <p:cNvSpPr txBox="1"/>
              <p:nvPr/>
            </p:nvSpPr>
            <p:spPr>
              <a:xfrm>
                <a:off x="6296470" y="3901389"/>
                <a:ext cx="1786153" cy="558800"/>
              </a:xfrm>
              <a:prstGeom prst="rect">
                <a:avLst/>
              </a:prstGeom>
              <a:solidFill>
                <a:srgbClr val="FFFFFF">
                  <a:alpha val="0"/>
                </a:srgbClr>
              </a:solidFill>
            </p:spPr>
            <p:txBody>
              <a:bodyPr lIns="0" tIns="12700" rIns="0" bIns="12700" rtlCol="0" anchor="t">
                <a:spAutoFit/>
              </a:bodyPr>
              <a:lstStyle/>
              <a:p>
                <a:pPr algn="ctr" latinLnBrk="1">
                  <a:lnSpc>
                    <a:spcPct val="121500"/>
                  </a:lnSpc>
                </a:pPr>
                <a:r>
                  <a:rPr lang="en-US" sz="1400" b="0">
                    <a:solidFill>
                      <a:srgbClr val="FFFFFF"/>
                    </a:solidFill>
                    <a:latin typeface="思源黑体 CN Light"/>
                    <a:ea typeface="思源黑体 CN Light"/>
                  </a:rPr>
                  <a:t>检测遥感图像中四种特定对象</a:t>
                </a:r>
                <a:endParaRPr lang="en-US" sz="1100"/>
              </a:p>
            </p:txBody>
          </p:sp>
          <p:sp>
            <p:nvSpPr>
              <p:cNvPr id="41" name="TextBox 40"/>
              <p:cNvSpPr txBox="1"/>
              <p:nvPr/>
            </p:nvSpPr>
            <p:spPr>
              <a:xfrm>
                <a:off x="6702869" y="3494989"/>
                <a:ext cx="977900" cy="3492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800" b="0">
                    <a:solidFill>
                      <a:srgbClr val="FFFFFF"/>
                    </a:solidFill>
                    <a:latin typeface="思源黑体 CN Heavy"/>
                    <a:ea typeface="思源黑体 CN Heavy"/>
                  </a:rPr>
                  <a:t>目标检测</a:t>
                </a:r>
                <a:endParaRPr lang="en-US" sz="1100"/>
              </a:p>
            </p:txBody>
          </p:sp>
          <p:pic>
            <p:nvPicPr>
              <p:cNvPr id="42" name="Picture 41"/>
              <p:cNvPicPr>
                <a:picLocks noChangeAspect="1"/>
              </p:cNvPicPr>
              <p:nvPr/>
            </p:nvPicPr>
            <p:blipFill>
              <a:blip r:embed="rId9"/>
              <a:stretch>
                <a:fillRect/>
              </a:stretch>
            </p:blipFill>
            <p:spPr>
              <a:xfrm>
                <a:off x="6934592" y="2404173"/>
                <a:ext cx="508000" cy="508000"/>
              </a:xfrm>
              <a:prstGeom prst="rect">
                <a:avLst/>
              </a:prstGeom>
            </p:spPr>
          </p:pic>
        </p:grpSp>
      </p:grpSp>
      <p:grpSp>
        <p:nvGrpSpPr>
          <p:cNvPr id="5" name="组合 4">
            <a:extLst>
              <a:ext uri="{FF2B5EF4-FFF2-40B4-BE49-F238E27FC236}">
                <a16:creationId xmlns:a16="http://schemas.microsoft.com/office/drawing/2014/main" id="{B465C8F7-71D6-C93B-F7B8-0A41C98C2105}"/>
              </a:ext>
            </a:extLst>
          </p:cNvPr>
          <p:cNvGrpSpPr/>
          <p:nvPr/>
        </p:nvGrpSpPr>
        <p:grpSpPr>
          <a:xfrm>
            <a:off x="8671007" y="-25400"/>
            <a:ext cx="2933002" cy="6594259"/>
            <a:chOff x="8646786" y="-77639"/>
            <a:chExt cx="2933002" cy="6594259"/>
          </a:xfrm>
        </p:grpSpPr>
        <p:sp>
          <p:nvSpPr>
            <p:cNvPr id="21" name="Freeform 6"/>
            <p:cNvSpPr/>
            <p:nvPr/>
          </p:nvSpPr>
          <p:spPr>
            <a:xfrm>
              <a:off x="8646786" y="-77639"/>
              <a:ext cx="2933002" cy="6594259"/>
            </a:xfrm>
            <a:custGeom>
              <a:avLst/>
              <a:gdLst/>
              <a:ahLst/>
              <a:cxnLst/>
              <a:rect l="l" t="t" r="r" b="b"/>
              <a:pathLst>
                <a:path w="2933002" h="6594259">
                  <a:moveTo>
                    <a:pt x="0" y="0"/>
                  </a:moveTo>
                  <a:lnTo>
                    <a:pt x="0" y="0"/>
                  </a:lnTo>
                  <a:lnTo>
                    <a:pt x="2933002" y="0"/>
                  </a:lnTo>
                  <a:lnTo>
                    <a:pt x="2933002" y="0"/>
                  </a:lnTo>
                  <a:lnTo>
                    <a:pt x="2933002" y="6594259"/>
                  </a:lnTo>
                  <a:lnTo>
                    <a:pt x="2933002" y="6594259"/>
                  </a:lnTo>
                  <a:lnTo>
                    <a:pt x="0" y="6594259"/>
                  </a:lnTo>
                  <a:lnTo>
                    <a:pt x="0" y="6594259"/>
                  </a:lnTo>
                  <a:lnTo>
                    <a:pt x="0" y="0"/>
                  </a:lnTo>
                  <a:close/>
                </a:path>
              </a:pathLst>
            </a:custGeom>
            <a:gradFill>
              <a:gsLst>
                <a:gs pos="0">
                  <a:srgbClr val="FFFFFF">
                    <a:alpha val="30000"/>
                  </a:srgbClr>
                </a:gs>
                <a:gs pos="83000">
                  <a:srgbClr val="583C30">
                    <a:alpha val="30000"/>
                  </a:srgbClr>
                </a:gs>
              </a:gsLst>
              <a:lin ang="10800000"/>
            </a:gradFill>
          </p:spPr>
          <p:txBody>
            <a:bodyPr lIns="127000" rIns="127000" rtlCol="0" anchor="ctr"/>
            <a:lstStyle/>
            <a:p>
              <a:pPr algn="l"/>
              <a:endParaRPr lang="en-US" sz="1100"/>
            </a:p>
          </p:txBody>
        </p:sp>
        <p:grpSp>
          <p:nvGrpSpPr>
            <p:cNvPr id="43" name="Group 13"/>
            <p:cNvGrpSpPr/>
            <p:nvPr/>
          </p:nvGrpSpPr>
          <p:grpSpPr>
            <a:xfrm>
              <a:off x="9235453" y="2413000"/>
              <a:ext cx="1786153" cy="2100059"/>
              <a:chOff x="9235453" y="2413000"/>
              <a:chExt cx="1786153" cy="2100059"/>
            </a:xfrm>
          </p:grpSpPr>
          <p:pic>
            <p:nvPicPr>
              <p:cNvPr id="44" name="Picture 43"/>
              <p:cNvPicPr>
                <a:picLocks noChangeAspect="1"/>
              </p:cNvPicPr>
              <p:nvPr/>
            </p:nvPicPr>
            <p:blipFill>
              <a:blip r:embed="rId10"/>
              <a:stretch>
                <a:fillRect/>
              </a:stretch>
            </p:blipFill>
            <p:spPr>
              <a:xfrm>
                <a:off x="9854578" y="2413000"/>
                <a:ext cx="508000" cy="508000"/>
              </a:xfrm>
              <a:prstGeom prst="rect">
                <a:avLst/>
              </a:prstGeom>
            </p:spPr>
          </p:pic>
          <p:sp>
            <p:nvSpPr>
              <p:cNvPr id="45" name="TextBox 44"/>
              <p:cNvSpPr txBox="1"/>
              <p:nvPr/>
            </p:nvSpPr>
            <p:spPr>
              <a:xfrm>
                <a:off x="9425953" y="3116059"/>
                <a:ext cx="1365250" cy="3492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800" b="0">
                    <a:solidFill>
                      <a:srgbClr val="FFFFFF">
                        <a:alpha val="72157"/>
                      </a:srgbClr>
                    </a:solidFill>
                    <a:latin typeface="思源黑体 CN Heavy"/>
                    <a:ea typeface="思源黑体 CN Heavy"/>
                  </a:rPr>
                  <a:t>PART FOUR</a:t>
                </a:r>
                <a:endParaRPr lang="en-US" sz="1100"/>
              </a:p>
            </p:txBody>
          </p:sp>
          <p:sp>
            <p:nvSpPr>
              <p:cNvPr id="46" name="TextBox 45"/>
              <p:cNvSpPr txBox="1"/>
              <p:nvPr/>
            </p:nvSpPr>
            <p:spPr>
              <a:xfrm>
                <a:off x="9235453" y="3954259"/>
                <a:ext cx="1786153" cy="558800"/>
              </a:xfrm>
              <a:prstGeom prst="rect">
                <a:avLst/>
              </a:prstGeom>
              <a:solidFill>
                <a:srgbClr val="FFFFFF">
                  <a:alpha val="0"/>
                </a:srgbClr>
              </a:solidFill>
            </p:spPr>
            <p:txBody>
              <a:bodyPr lIns="0" tIns="12700" rIns="0" bIns="12700" rtlCol="0" anchor="t">
                <a:spAutoFit/>
              </a:bodyPr>
              <a:lstStyle/>
              <a:p>
                <a:pPr algn="ctr" latinLnBrk="1">
                  <a:lnSpc>
                    <a:spcPct val="121500"/>
                  </a:lnSpc>
                </a:pPr>
                <a:r>
                  <a:rPr lang="en-US" sz="1400" b="0">
                    <a:solidFill>
                      <a:srgbClr val="FFFFFF"/>
                    </a:solidFill>
                    <a:latin typeface="思源黑体 CN Light"/>
                    <a:ea typeface="思源黑体 CN Light"/>
                  </a:rPr>
                  <a:t>检测遥感图像中所有道路范围</a:t>
                </a:r>
                <a:endParaRPr lang="en-US" sz="1100"/>
              </a:p>
            </p:txBody>
          </p:sp>
          <p:sp>
            <p:nvSpPr>
              <p:cNvPr id="47" name="TextBox 46"/>
              <p:cNvSpPr txBox="1"/>
              <p:nvPr/>
            </p:nvSpPr>
            <p:spPr>
              <a:xfrm>
                <a:off x="9641853" y="3547859"/>
                <a:ext cx="977900" cy="349250"/>
              </a:xfrm>
              <a:prstGeom prst="rect">
                <a:avLst/>
              </a:prstGeom>
              <a:solidFill>
                <a:srgbClr val="FFFFFF">
                  <a:alpha val="0"/>
                </a:srgbClr>
              </a:solidFill>
            </p:spPr>
            <p:txBody>
              <a:bodyPr lIns="0" tIns="12700" rIns="0" bIns="12700" rtlCol="0" anchor="t">
                <a:spAutoFit/>
              </a:bodyPr>
              <a:lstStyle/>
              <a:p>
                <a:pPr algn="ctr" latinLnBrk="1">
                  <a:lnSpc>
                    <a:spcPct val="113400"/>
                  </a:lnSpc>
                </a:pPr>
                <a:r>
                  <a:rPr lang="en-US" sz="1800" b="0">
                    <a:solidFill>
                      <a:srgbClr val="FFFFFF"/>
                    </a:solidFill>
                    <a:latin typeface="思源黑体 CN Heavy"/>
                    <a:ea typeface="思源黑体 CN Heavy"/>
                  </a:rPr>
                  <a:t>目标提取</a:t>
                </a:r>
                <a:endParaRPr lang="en-US" sz="1100"/>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0 L 0 0.25 E" pathEditMode="relative" ptsTypes="">
                                      <p:cBhvr>
                                        <p:cTn id="11" dur="1500" fill="hold"/>
                                        <p:tgtEl>
                                          <p:spTgt spid="19"/>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3.51648E-6 0.04296 L -3.51648E-6 -0.19605 " pathEditMode="relative" rAng="0" ptsTypes="AA">
                                      <p:cBhvr>
                                        <p:cTn id="13" dur="1500" fill="hold"/>
                                        <p:tgtEl>
                                          <p:spTgt spid="2"/>
                                        </p:tgtEl>
                                        <p:attrNameLst>
                                          <p:attrName>ppt_x</p:attrName>
                                          <p:attrName>ppt_y</p:attrName>
                                        </p:attrNameLst>
                                      </p:cBhvr>
                                      <p:rCtr x="0" y="-11963"/>
                                    </p:animMotion>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0 0 L 0 0.25 E" pathEditMode="relative" ptsTypes="">
                                      <p:cBhvr>
                                        <p:cTn id="17" dur="1500" fill="hold"/>
                                        <p:tgtEl>
                                          <p:spTgt spid="18"/>
                                        </p:tgtEl>
                                        <p:attrNameLst>
                                          <p:attrName>ppt_x</p:attrName>
                                          <p:attrName>ppt_y</p:attrName>
                                        </p:attrNameLst>
                                      </p:cBhvr>
                                    </p:animMotion>
                                  </p:childTnLst>
                                </p:cTn>
                              </p:par>
                              <p:par>
                                <p:cTn id="18" presetID="42" presetClass="path" presetSubtype="0" accel="50000" decel="50000" fill="hold" nodeType="withEffect">
                                  <p:stCondLst>
                                    <p:cond delay="0"/>
                                  </p:stCondLst>
                                  <p:childTnLst>
                                    <p:animMotion origin="layout" path="M 3.2967E-7 4.84375E-6 L 3.2967E-7 -0.19776 " pathEditMode="relative" rAng="0" ptsTypes="AA">
                                      <p:cBhvr>
                                        <p:cTn id="19" dur="1500" fill="hold"/>
                                        <p:tgtEl>
                                          <p:spTgt spid="3"/>
                                        </p:tgtEl>
                                        <p:attrNameLst>
                                          <p:attrName>ppt_x</p:attrName>
                                          <p:attrName>ppt_y</p:attrName>
                                        </p:attrNameLst>
                                      </p:cBhvr>
                                      <p:rCtr x="0" y="-9888"/>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4.17582E-6 2.89063E-6 L 4.17582E-6 -0.19898 " pathEditMode="relative" rAng="0" ptsTypes="AA">
                                      <p:cBhvr>
                                        <p:cTn id="23" dur="2000" fill="hold"/>
                                        <p:tgtEl>
                                          <p:spTgt spid="4"/>
                                        </p:tgtEl>
                                        <p:attrNameLst>
                                          <p:attrName>ppt_x</p:attrName>
                                          <p:attrName>ppt_y</p:attrName>
                                        </p:attrNameLst>
                                      </p:cBhvr>
                                      <p:rCtr x="0" y="-9961"/>
                                    </p:animMotion>
                                  </p:childTnLst>
                                </p:cTn>
                              </p:par>
                              <p:par>
                                <p:cTn id="24" presetID="42" presetClass="path" presetSubtype="0" accel="50000" decel="50000" fill="hold" nodeType="withEffect">
                                  <p:stCondLst>
                                    <p:cond delay="0"/>
                                  </p:stCondLst>
                                  <p:childTnLst>
                                    <p:animMotion origin="layout" path="M 0 0 L 0 0.25 E" pathEditMode="relative" ptsTypes="">
                                      <p:cBhvr>
                                        <p:cTn id="25" dur="1500" fill="hold"/>
                                        <p:tgtEl>
                                          <p:spTgt spid="17"/>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 0 L 0 0.25 E" pathEditMode="relative" ptsTypes="">
                                      <p:cBhvr>
                                        <p:cTn id="29" dur="1500" fill="hold"/>
                                        <p:tgtEl>
                                          <p:spTgt spid="16"/>
                                        </p:tgtEl>
                                        <p:attrNameLst>
                                          <p:attrName>ppt_x</p:attrName>
                                          <p:attrName>ppt_y</p:attrName>
                                        </p:attrNameLst>
                                      </p:cBhvr>
                                    </p:animMotion>
                                  </p:childTnLst>
                                </p:cTn>
                              </p:par>
                              <p:par>
                                <p:cTn id="30" presetID="42" presetClass="path" presetSubtype="0" accel="50000" decel="50000" fill="hold" nodeType="withEffect">
                                  <p:stCondLst>
                                    <p:cond delay="0"/>
                                  </p:stCondLst>
                                  <p:childTnLst>
                                    <p:animMotion origin="layout" path="M 2.1978E-6 -3.82812E-6 L 2.1978E-6 -0.20239 " pathEditMode="relative" rAng="0" ptsTypes="AA">
                                      <p:cBhvr>
                                        <p:cTn id="31" dur="1500" fill="hold"/>
                                        <p:tgtEl>
                                          <p:spTgt spid="5"/>
                                        </p:tgtEl>
                                        <p:attrNameLst>
                                          <p:attrName>ppt_x</p:attrName>
                                          <p:attrName>ppt_y</p:attrName>
                                        </p:attrNameLst>
                                      </p:cBhvr>
                                      <p:rCtr x="0" y="-101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BF4"/>
        </a:solidFill>
        <a:effectLst/>
      </p:bgPr>
    </p:bg>
    <p:spTree>
      <p:nvGrpSpPr>
        <p:cNvPr id="1" name=""/>
        <p:cNvGrpSpPr/>
        <p:nvPr/>
      </p:nvGrpSpPr>
      <p:grpSpPr>
        <a:xfrm>
          <a:off x="0" y="0"/>
          <a:ext cx="0" cy="0"/>
          <a:chOff x="0" y="0"/>
          <a:chExt cx="0" cy="0"/>
        </a:xfrm>
      </p:grpSpPr>
      <p:sp>
        <p:nvSpPr>
          <p:cNvPr id="49" name="Freeform 48"/>
          <p:cNvSpPr/>
          <p:nvPr/>
        </p:nvSpPr>
        <p:spPr>
          <a:xfrm rot="5400000">
            <a:off x="1854202" y="-73315"/>
            <a:ext cx="1212560" cy="2476833"/>
          </a:xfrm>
          <a:custGeom>
            <a:avLst/>
            <a:gdLst/>
            <a:ahLst/>
            <a:cxnLst/>
            <a:rect l="l" t="t" r="r" b="b"/>
            <a:pathLst>
              <a:path w="1212560" h="2476833">
                <a:moveTo>
                  <a:pt x="560797" y="45015"/>
                </a:moveTo>
                <a:cubicBezTo>
                  <a:pt x="582234" y="0"/>
                  <a:pt x="630325" y="0"/>
                  <a:pt x="651762" y="45015"/>
                </a:cubicBezTo>
                <a:lnTo>
                  <a:pt x="1200770" y="1197679"/>
                </a:lnTo>
                <a:cubicBezTo>
                  <a:pt x="1212559" y="1222428"/>
                  <a:pt x="1212559" y="1254405"/>
                  <a:pt x="1200770" y="1279155"/>
                </a:cubicBezTo>
                <a:lnTo>
                  <a:pt x="651762" y="2431819"/>
                </a:lnTo>
                <a:cubicBezTo>
                  <a:pt x="630325" y="2476833"/>
                  <a:pt x="582234" y="2476833"/>
                  <a:pt x="560797" y="2431819"/>
                </a:cubicBezTo>
                <a:lnTo>
                  <a:pt x="11789" y="1279155"/>
                </a:lnTo>
                <a:cubicBezTo>
                  <a:pt x="0" y="1254405"/>
                  <a:pt x="0" y="1222428"/>
                  <a:pt x="11789" y="1197679"/>
                </a:cubicBezTo>
                <a:lnTo>
                  <a:pt x="560797" y="45015"/>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50" name="Picture 49"/>
          <p:cNvPicPr>
            <a:picLocks noChangeAspect="1"/>
          </p:cNvPicPr>
          <p:nvPr/>
        </p:nvPicPr>
        <p:blipFill>
          <a:blip r:embed="rId2"/>
          <a:stretch>
            <a:fillRect/>
          </a:stretch>
        </p:blipFill>
        <p:spPr>
          <a:xfrm>
            <a:off x="2301646" y="814235"/>
            <a:ext cx="323741" cy="323741"/>
          </a:xfrm>
          <a:prstGeom prst="rect">
            <a:avLst/>
          </a:prstGeom>
        </p:spPr>
      </p:pic>
      <p:sp>
        <p:nvSpPr>
          <p:cNvPr id="51" name="TextBox 50"/>
          <p:cNvSpPr txBox="1"/>
          <p:nvPr/>
        </p:nvSpPr>
        <p:spPr>
          <a:xfrm>
            <a:off x="1323734" y="1093635"/>
            <a:ext cx="2249297" cy="5143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400" b="1">
                <a:solidFill>
                  <a:srgbClr val="F2EFE4"/>
                </a:solidFill>
                <a:latin typeface="思源黑体 CN Heavy"/>
                <a:ea typeface="思源黑体 CN Heavy"/>
              </a:rPr>
              <a:t>变化检测</a:t>
            </a:r>
            <a:endParaRPr lang="en-US" sz="1100"/>
          </a:p>
        </p:txBody>
      </p:sp>
      <p:sp>
        <p:nvSpPr>
          <p:cNvPr id="53" name="Freeform 52"/>
          <p:cNvSpPr/>
          <p:nvPr/>
        </p:nvSpPr>
        <p:spPr>
          <a:xfrm rot="5400000">
            <a:off x="1841502" y="1272885"/>
            <a:ext cx="1212560" cy="2476833"/>
          </a:xfrm>
          <a:custGeom>
            <a:avLst/>
            <a:gdLst/>
            <a:ahLst/>
            <a:cxnLst/>
            <a:rect l="l" t="t" r="r" b="b"/>
            <a:pathLst>
              <a:path w="1212560" h="2476833">
                <a:moveTo>
                  <a:pt x="560797" y="45015"/>
                </a:moveTo>
                <a:cubicBezTo>
                  <a:pt x="582234" y="0"/>
                  <a:pt x="630325" y="0"/>
                  <a:pt x="651762" y="45015"/>
                </a:cubicBezTo>
                <a:lnTo>
                  <a:pt x="1200770" y="1197679"/>
                </a:lnTo>
                <a:cubicBezTo>
                  <a:pt x="1212559" y="1222428"/>
                  <a:pt x="1212559" y="1254405"/>
                  <a:pt x="1200770" y="1279155"/>
                </a:cubicBezTo>
                <a:lnTo>
                  <a:pt x="651762" y="2431819"/>
                </a:lnTo>
                <a:cubicBezTo>
                  <a:pt x="630325" y="2476833"/>
                  <a:pt x="582234" y="2476833"/>
                  <a:pt x="560797" y="2431819"/>
                </a:cubicBezTo>
                <a:lnTo>
                  <a:pt x="11789" y="1279155"/>
                </a:lnTo>
                <a:cubicBezTo>
                  <a:pt x="0" y="1254405"/>
                  <a:pt x="0" y="1222428"/>
                  <a:pt x="11789" y="1197679"/>
                </a:cubicBezTo>
                <a:lnTo>
                  <a:pt x="560797" y="45015"/>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sp>
        <p:nvSpPr>
          <p:cNvPr id="54" name="TextBox 53"/>
          <p:cNvSpPr txBox="1"/>
          <p:nvPr/>
        </p:nvSpPr>
        <p:spPr>
          <a:xfrm>
            <a:off x="1311034" y="2439835"/>
            <a:ext cx="2249297" cy="4381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400" b="1">
                <a:solidFill>
                  <a:srgbClr val="F2EFE4"/>
                </a:solidFill>
                <a:latin typeface="思源黑体 CN Heavy"/>
                <a:ea typeface="思源黑体 CN Heavy"/>
              </a:rPr>
              <a:t>地物分类</a:t>
            </a:r>
            <a:endParaRPr lang="en-US" sz="1100"/>
          </a:p>
        </p:txBody>
      </p:sp>
      <p:pic>
        <p:nvPicPr>
          <p:cNvPr id="55" name="Picture 54"/>
          <p:cNvPicPr>
            <a:picLocks noChangeAspect="1"/>
          </p:cNvPicPr>
          <p:nvPr/>
        </p:nvPicPr>
        <p:blipFill>
          <a:blip r:embed="rId3"/>
          <a:stretch>
            <a:fillRect/>
          </a:stretch>
        </p:blipFill>
        <p:spPr>
          <a:xfrm>
            <a:off x="2276246" y="2122335"/>
            <a:ext cx="313032" cy="313032"/>
          </a:xfrm>
          <a:prstGeom prst="rect">
            <a:avLst/>
          </a:prstGeom>
        </p:spPr>
      </p:pic>
      <p:sp>
        <p:nvSpPr>
          <p:cNvPr id="57" name="Freeform 56"/>
          <p:cNvSpPr/>
          <p:nvPr/>
        </p:nvSpPr>
        <p:spPr>
          <a:xfrm rot="5400000">
            <a:off x="1841502" y="2669885"/>
            <a:ext cx="1212560" cy="2476833"/>
          </a:xfrm>
          <a:custGeom>
            <a:avLst/>
            <a:gdLst/>
            <a:ahLst/>
            <a:cxnLst/>
            <a:rect l="l" t="t" r="r" b="b"/>
            <a:pathLst>
              <a:path w="1212560" h="2476833">
                <a:moveTo>
                  <a:pt x="560797" y="45015"/>
                </a:moveTo>
                <a:cubicBezTo>
                  <a:pt x="582234" y="0"/>
                  <a:pt x="630325" y="0"/>
                  <a:pt x="651762" y="45015"/>
                </a:cubicBezTo>
                <a:lnTo>
                  <a:pt x="1200770" y="1197679"/>
                </a:lnTo>
                <a:cubicBezTo>
                  <a:pt x="1212559" y="1222428"/>
                  <a:pt x="1212559" y="1254405"/>
                  <a:pt x="1200770" y="1279155"/>
                </a:cubicBezTo>
                <a:lnTo>
                  <a:pt x="651762" y="2431819"/>
                </a:lnTo>
                <a:cubicBezTo>
                  <a:pt x="630325" y="2476833"/>
                  <a:pt x="582234" y="2476833"/>
                  <a:pt x="560797" y="2431819"/>
                </a:cubicBezTo>
                <a:lnTo>
                  <a:pt x="11789" y="1279155"/>
                </a:lnTo>
                <a:cubicBezTo>
                  <a:pt x="0" y="1254405"/>
                  <a:pt x="0" y="1222428"/>
                  <a:pt x="11789" y="1197679"/>
                </a:cubicBezTo>
                <a:lnTo>
                  <a:pt x="560797" y="45015"/>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58" name="Picture 57"/>
          <p:cNvPicPr>
            <a:picLocks noChangeAspect="1"/>
          </p:cNvPicPr>
          <p:nvPr/>
        </p:nvPicPr>
        <p:blipFill>
          <a:blip r:embed="rId2"/>
          <a:stretch>
            <a:fillRect/>
          </a:stretch>
        </p:blipFill>
        <p:spPr>
          <a:xfrm>
            <a:off x="2288946" y="3557435"/>
            <a:ext cx="323741" cy="323741"/>
          </a:xfrm>
          <a:prstGeom prst="rect">
            <a:avLst/>
          </a:prstGeom>
        </p:spPr>
      </p:pic>
      <p:sp>
        <p:nvSpPr>
          <p:cNvPr id="59" name="TextBox 58"/>
          <p:cNvSpPr txBox="1"/>
          <p:nvPr/>
        </p:nvSpPr>
        <p:spPr>
          <a:xfrm>
            <a:off x="1311034" y="3836835"/>
            <a:ext cx="2249297" cy="5143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400" b="1">
                <a:solidFill>
                  <a:srgbClr val="F2EFE4"/>
                </a:solidFill>
                <a:latin typeface="思源黑体 CN Heavy"/>
                <a:ea typeface="思源黑体 CN Heavy"/>
              </a:rPr>
              <a:t>目标检测</a:t>
            </a:r>
            <a:endParaRPr lang="en-US" sz="1100"/>
          </a:p>
        </p:txBody>
      </p:sp>
      <p:sp>
        <p:nvSpPr>
          <p:cNvPr id="61" name="Freeform 60"/>
          <p:cNvSpPr/>
          <p:nvPr/>
        </p:nvSpPr>
        <p:spPr>
          <a:xfrm rot="5400000">
            <a:off x="1841502" y="4079585"/>
            <a:ext cx="1212560" cy="2476833"/>
          </a:xfrm>
          <a:custGeom>
            <a:avLst/>
            <a:gdLst/>
            <a:ahLst/>
            <a:cxnLst/>
            <a:rect l="l" t="t" r="r" b="b"/>
            <a:pathLst>
              <a:path w="1212560" h="2476833">
                <a:moveTo>
                  <a:pt x="560797" y="45015"/>
                </a:moveTo>
                <a:cubicBezTo>
                  <a:pt x="582234" y="0"/>
                  <a:pt x="630325" y="0"/>
                  <a:pt x="651762" y="45015"/>
                </a:cubicBezTo>
                <a:lnTo>
                  <a:pt x="1200770" y="1197679"/>
                </a:lnTo>
                <a:cubicBezTo>
                  <a:pt x="1212559" y="1222428"/>
                  <a:pt x="1212559" y="1254405"/>
                  <a:pt x="1200770" y="1279155"/>
                </a:cubicBezTo>
                <a:lnTo>
                  <a:pt x="651762" y="2431819"/>
                </a:lnTo>
                <a:cubicBezTo>
                  <a:pt x="630325" y="2476833"/>
                  <a:pt x="582234" y="2476833"/>
                  <a:pt x="560797" y="2431819"/>
                </a:cubicBezTo>
                <a:lnTo>
                  <a:pt x="11789" y="1279155"/>
                </a:lnTo>
                <a:cubicBezTo>
                  <a:pt x="0" y="1254405"/>
                  <a:pt x="0" y="1222428"/>
                  <a:pt x="11789" y="1197679"/>
                </a:cubicBezTo>
                <a:lnTo>
                  <a:pt x="560797" y="45015"/>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62" name="Picture 61"/>
          <p:cNvPicPr>
            <a:picLocks noChangeAspect="1"/>
          </p:cNvPicPr>
          <p:nvPr/>
        </p:nvPicPr>
        <p:blipFill>
          <a:blip r:embed="rId2"/>
          <a:stretch>
            <a:fillRect/>
          </a:stretch>
        </p:blipFill>
        <p:spPr>
          <a:xfrm>
            <a:off x="2288946" y="4967135"/>
            <a:ext cx="323741" cy="323741"/>
          </a:xfrm>
          <a:prstGeom prst="rect">
            <a:avLst/>
          </a:prstGeom>
        </p:spPr>
      </p:pic>
      <p:sp>
        <p:nvSpPr>
          <p:cNvPr id="63" name="TextBox 62"/>
          <p:cNvSpPr txBox="1"/>
          <p:nvPr/>
        </p:nvSpPr>
        <p:spPr>
          <a:xfrm>
            <a:off x="1311034" y="5246535"/>
            <a:ext cx="2249297" cy="5143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400" b="1">
                <a:solidFill>
                  <a:srgbClr val="F2EFE4"/>
                </a:solidFill>
                <a:latin typeface="思源黑体 CN Heavy"/>
                <a:ea typeface="思源黑体 CN Heavy"/>
              </a:rPr>
              <a:t>目标提取</a:t>
            </a:r>
            <a:endParaRPr lang="en-US" sz="1100"/>
          </a:p>
        </p:txBody>
      </p:sp>
      <p:sp>
        <p:nvSpPr>
          <p:cNvPr id="64" name="Freeform 5"/>
          <p:cNvSpPr/>
          <p:nvPr/>
        </p:nvSpPr>
        <p:spPr>
          <a:xfrm>
            <a:off x="5082263" y="2723955"/>
            <a:ext cx="838786" cy="878805"/>
          </a:xfrm>
          <a:custGeom>
            <a:avLst/>
            <a:gdLst/>
            <a:ahLst/>
            <a:cxnLst/>
            <a:rect l="l" t="t" r="r" b="b"/>
            <a:pathLst>
              <a:path w="838786" h="878805">
                <a:moveTo>
                  <a:pt x="671" y="439402"/>
                </a:moveTo>
                <a:cubicBezTo>
                  <a:pt x="0" y="289361"/>
                  <a:pt x="79660" y="150430"/>
                  <a:pt x="209489" y="75215"/>
                </a:cubicBezTo>
                <a:cubicBezTo>
                  <a:pt x="339318" y="0"/>
                  <a:pt x="499467" y="0"/>
                  <a:pt x="629296" y="75215"/>
                </a:cubicBezTo>
                <a:cubicBezTo>
                  <a:pt x="759125" y="150430"/>
                  <a:pt x="838786" y="289361"/>
                  <a:pt x="838115" y="439402"/>
                </a:cubicBezTo>
                <a:cubicBezTo>
                  <a:pt x="838786" y="589443"/>
                  <a:pt x="759125" y="728375"/>
                  <a:pt x="629296" y="803590"/>
                </a:cubicBezTo>
                <a:cubicBezTo>
                  <a:pt x="499467" y="878805"/>
                  <a:pt x="339318" y="878805"/>
                  <a:pt x="209489" y="803590"/>
                </a:cubicBezTo>
                <a:cubicBezTo>
                  <a:pt x="79660" y="728375"/>
                  <a:pt x="0" y="589443"/>
                  <a:pt x="671" y="439402"/>
                </a:cubicBezTo>
                <a:close/>
              </a:path>
            </a:pathLst>
          </a:custGeom>
          <a:solidFill>
            <a:srgbClr val="E2DCCD"/>
          </a:solidFill>
        </p:spPr>
        <p:txBody>
          <a:bodyPr lIns="127000" rIns="127000" rtlCol="0" anchor="ctr"/>
          <a:lstStyle/>
          <a:p>
            <a:pPr algn="ctr" latinLnBrk="1">
              <a:lnSpc>
                <a:spcPct val="113400"/>
              </a:lnSpc>
            </a:pPr>
            <a:r>
              <a:rPr lang="en-US" sz="1600">
                <a:solidFill>
                  <a:srgbClr val="FFFFFF"/>
                </a:solidFill>
                <a:latin typeface="Microsoft YaHei"/>
                <a:ea typeface="Microsoft YaHei"/>
              </a:rPr>
              <a:t>目标用户</a:t>
            </a:r>
            <a:endParaRPr lang="en-US" sz="1100"/>
          </a:p>
        </p:txBody>
      </p:sp>
      <p:sp>
        <p:nvSpPr>
          <p:cNvPr id="65" name="Freeform 6"/>
          <p:cNvSpPr/>
          <p:nvPr/>
        </p:nvSpPr>
        <p:spPr>
          <a:xfrm>
            <a:off x="4929628" y="2564323"/>
            <a:ext cx="1132111" cy="1186125"/>
          </a:xfrm>
          <a:custGeom>
            <a:avLst/>
            <a:gdLst/>
            <a:ahLst/>
            <a:cxnLst/>
            <a:rect l="l" t="t" r="r" b="b"/>
            <a:pathLst>
              <a:path w="1132111" h="1186125">
                <a:moveTo>
                  <a:pt x="906" y="593062"/>
                </a:moveTo>
                <a:cubicBezTo>
                  <a:pt x="0" y="390551"/>
                  <a:pt x="107518" y="203035"/>
                  <a:pt x="282748" y="101517"/>
                </a:cubicBezTo>
                <a:cubicBezTo>
                  <a:pt x="457978" y="0"/>
                  <a:pt x="674133" y="0"/>
                  <a:pt x="849363" y="101517"/>
                </a:cubicBezTo>
                <a:cubicBezTo>
                  <a:pt x="1024593" y="203035"/>
                  <a:pt x="1132111" y="390551"/>
                  <a:pt x="1131206" y="593062"/>
                </a:cubicBezTo>
                <a:cubicBezTo>
                  <a:pt x="1132111" y="795573"/>
                  <a:pt x="1024593" y="983089"/>
                  <a:pt x="849363" y="1084607"/>
                </a:cubicBezTo>
                <a:cubicBezTo>
                  <a:pt x="674133" y="1186125"/>
                  <a:pt x="457978" y="1186125"/>
                  <a:pt x="282748" y="1084607"/>
                </a:cubicBezTo>
                <a:cubicBezTo>
                  <a:pt x="107518" y="983089"/>
                  <a:pt x="0" y="795573"/>
                  <a:pt x="906" y="593062"/>
                </a:cubicBezTo>
                <a:close/>
              </a:path>
            </a:pathLst>
          </a:custGeom>
          <a:solidFill>
            <a:srgbClr val="FFFFFF">
              <a:alpha val="0"/>
            </a:srgbClr>
          </a:solidFill>
          <a:ln w="30480">
            <a:solidFill>
              <a:srgbClr val="E2DCCD"/>
            </a:solidFill>
            <a:prstDash val="lgDash"/>
            <a:miter/>
          </a:ln>
        </p:spPr>
        <p:txBody>
          <a:bodyPr lIns="127000" rIns="127000" rtlCol="0" anchor="ctr"/>
          <a:lstStyle/>
          <a:p>
            <a:pPr algn="l"/>
            <a:endParaRPr lang="en-US" sz="1100"/>
          </a:p>
        </p:txBody>
      </p:sp>
      <p:grpSp>
        <p:nvGrpSpPr>
          <p:cNvPr id="66" name="Group 7"/>
          <p:cNvGrpSpPr/>
          <p:nvPr/>
        </p:nvGrpSpPr>
        <p:grpSpPr>
          <a:xfrm>
            <a:off x="3860967" y="2739024"/>
            <a:ext cx="1323567" cy="850158"/>
            <a:chOff x="3860967" y="2739024"/>
            <a:chExt cx="1323567" cy="850158"/>
          </a:xfrm>
        </p:grpSpPr>
        <p:sp>
          <p:nvSpPr>
            <p:cNvPr id="67" name="Freeform 66"/>
            <p:cNvSpPr/>
            <p:nvPr/>
          </p:nvSpPr>
          <p:spPr>
            <a:xfrm rot="16680000">
              <a:off x="3860967" y="2739024"/>
              <a:ext cx="732024" cy="850158"/>
            </a:xfrm>
            <a:custGeom>
              <a:avLst/>
              <a:gdLst/>
              <a:ahLst/>
              <a:cxnLst/>
              <a:rect l="l" t="t" r="r" b="b"/>
              <a:pathLst>
                <a:path w="732024" h="850158">
                  <a:moveTo>
                    <a:pt x="537556" y="468511"/>
                  </a:moveTo>
                  <a:cubicBezTo>
                    <a:pt x="541206" y="414393"/>
                    <a:pt x="540522" y="360850"/>
                    <a:pt x="540756" y="306247"/>
                  </a:cubicBezTo>
                  <a:cubicBezTo>
                    <a:pt x="541008" y="244888"/>
                    <a:pt x="552991" y="183709"/>
                    <a:pt x="553341" y="122880"/>
                  </a:cubicBezTo>
                  <a:cubicBezTo>
                    <a:pt x="553773" y="51010"/>
                    <a:pt x="472356" y="60658"/>
                    <a:pt x="417179" y="53992"/>
                  </a:cubicBezTo>
                  <a:cubicBezTo>
                    <a:pt x="363917" y="47551"/>
                    <a:pt x="221291" y="0"/>
                    <a:pt x="185352" y="64207"/>
                  </a:cubicBezTo>
                  <a:cubicBezTo>
                    <a:pt x="166303" y="98246"/>
                    <a:pt x="179212" y="154664"/>
                    <a:pt x="179446" y="190806"/>
                  </a:cubicBezTo>
                  <a:cubicBezTo>
                    <a:pt x="179913" y="262676"/>
                    <a:pt x="177774" y="334824"/>
                    <a:pt x="180677" y="406676"/>
                  </a:cubicBezTo>
                  <a:cubicBezTo>
                    <a:pt x="180956" y="413558"/>
                    <a:pt x="184758" y="417879"/>
                    <a:pt x="189514" y="419945"/>
                  </a:cubicBezTo>
                  <a:cubicBezTo>
                    <a:pt x="187293" y="421535"/>
                    <a:pt x="183140" y="421634"/>
                    <a:pt x="176848" y="420062"/>
                  </a:cubicBezTo>
                  <a:cubicBezTo>
                    <a:pt x="173540" y="422155"/>
                    <a:pt x="144028" y="426297"/>
                    <a:pt x="141789" y="426854"/>
                  </a:cubicBezTo>
                  <a:cubicBezTo>
                    <a:pt x="100744" y="437086"/>
                    <a:pt x="59680" y="443258"/>
                    <a:pt x="17817" y="450607"/>
                  </a:cubicBezTo>
                  <a:cubicBezTo>
                    <a:pt x="7811" y="452403"/>
                    <a:pt x="0" y="465969"/>
                    <a:pt x="3703" y="475447"/>
                  </a:cubicBezTo>
                  <a:cubicBezTo>
                    <a:pt x="42358" y="574205"/>
                    <a:pt x="141160" y="659505"/>
                    <a:pt x="219323" y="726991"/>
                  </a:cubicBezTo>
                  <a:cubicBezTo>
                    <a:pt x="246480" y="750448"/>
                    <a:pt x="277115" y="769565"/>
                    <a:pt x="300227" y="797325"/>
                  </a:cubicBezTo>
                  <a:cubicBezTo>
                    <a:pt x="309136" y="808034"/>
                    <a:pt x="316408" y="824276"/>
                    <a:pt x="329371" y="831194"/>
                  </a:cubicBezTo>
                  <a:cubicBezTo>
                    <a:pt x="364897" y="850158"/>
                    <a:pt x="395694" y="807117"/>
                    <a:pt x="420092" y="788737"/>
                  </a:cubicBezTo>
                  <a:cubicBezTo>
                    <a:pt x="468634" y="752200"/>
                    <a:pt x="513051" y="712303"/>
                    <a:pt x="559481" y="673152"/>
                  </a:cubicBezTo>
                  <a:cubicBezTo>
                    <a:pt x="600185" y="638825"/>
                    <a:pt x="672693" y="595820"/>
                    <a:pt x="695598" y="546535"/>
                  </a:cubicBezTo>
                  <a:cubicBezTo>
                    <a:pt x="732023" y="468251"/>
                    <a:pt x="598774" y="467846"/>
                    <a:pt x="537556" y="468511"/>
                  </a:cubicBezTo>
                  <a:close/>
                  <a:moveTo>
                    <a:pt x="50664" y="486757"/>
                  </a:moveTo>
                  <a:cubicBezTo>
                    <a:pt x="73092" y="483649"/>
                    <a:pt x="94981" y="479696"/>
                    <a:pt x="116925" y="475411"/>
                  </a:cubicBezTo>
                  <a:cubicBezTo>
                    <a:pt x="100528" y="490683"/>
                    <a:pt x="88905" y="510259"/>
                    <a:pt x="72346" y="525333"/>
                  </a:cubicBezTo>
                  <a:cubicBezTo>
                    <a:pt x="63879" y="513211"/>
                    <a:pt x="56617" y="500291"/>
                    <a:pt x="50664" y="486757"/>
                  </a:cubicBezTo>
                  <a:close/>
                  <a:moveTo>
                    <a:pt x="643460" y="537596"/>
                  </a:moveTo>
                  <a:cubicBezTo>
                    <a:pt x="634569" y="567404"/>
                    <a:pt x="569459" y="606501"/>
                    <a:pt x="545817" y="626239"/>
                  </a:cubicBezTo>
                  <a:cubicBezTo>
                    <a:pt x="516341" y="650845"/>
                    <a:pt x="488285" y="676988"/>
                    <a:pt x="459106" y="701918"/>
                  </a:cubicBezTo>
                  <a:cubicBezTo>
                    <a:pt x="469273" y="687095"/>
                    <a:pt x="479601" y="672388"/>
                    <a:pt x="490227" y="657897"/>
                  </a:cubicBezTo>
                  <a:cubicBezTo>
                    <a:pt x="492996" y="654115"/>
                    <a:pt x="486712" y="650531"/>
                    <a:pt x="483934" y="654241"/>
                  </a:cubicBezTo>
                  <a:quadBezTo>
                    <a:pt x="458719" y="688226"/>
                    <a:pt x="435176" y="723416"/>
                  </a:quadBezTo>
                  <a:cubicBezTo>
                    <a:pt x="435032" y="723674"/>
                    <a:pt x="434920" y="723948"/>
                    <a:pt x="434843" y="724233"/>
                  </a:cubicBezTo>
                  <a:cubicBezTo>
                    <a:pt x="412010" y="745929"/>
                    <a:pt x="383963" y="772458"/>
                    <a:pt x="361337" y="779573"/>
                  </a:cubicBezTo>
                  <a:cubicBezTo>
                    <a:pt x="337012" y="787218"/>
                    <a:pt x="335268" y="769619"/>
                    <a:pt x="312012" y="748714"/>
                  </a:cubicBezTo>
                  <a:cubicBezTo>
                    <a:pt x="291337" y="730145"/>
                    <a:pt x="269241" y="713390"/>
                    <a:pt x="247612" y="695997"/>
                  </a:cubicBezTo>
                  <a:cubicBezTo>
                    <a:pt x="255649" y="685783"/>
                    <a:pt x="265510" y="676718"/>
                    <a:pt x="273681" y="666737"/>
                  </a:cubicBezTo>
                  <a:cubicBezTo>
                    <a:pt x="287597" y="649803"/>
                    <a:pt x="300308" y="632240"/>
                    <a:pt x="316300" y="617120"/>
                  </a:cubicBezTo>
                  <a:cubicBezTo>
                    <a:pt x="319707" y="613904"/>
                    <a:pt x="314601" y="608837"/>
                    <a:pt x="311167" y="611990"/>
                  </a:cubicBezTo>
                  <a:cubicBezTo>
                    <a:pt x="292155" y="629482"/>
                    <a:pt x="277817" y="650881"/>
                    <a:pt x="260197" y="669747"/>
                  </a:cubicBezTo>
                  <a:cubicBezTo>
                    <a:pt x="253770" y="676628"/>
                    <a:pt x="246857" y="683276"/>
                    <a:pt x="240852" y="690517"/>
                  </a:cubicBezTo>
                  <a:cubicBezTo>
                    <a:pt x="231584" y="682944"/>
                    <a:pt x="222433" y="675245"/>
                    <a:pt x="213596" y="667088"/>
                  </a:cubicBezTo>
                  <a:cubicBezTo>
                    <a:pt x="207529" y="661491"/>
                    <a:pt x="201065" y="655705"/>
                    <a:pt x="194458" y="649839"/>
                  </a:cubicBezTo>
                  <a:cubicBezTo>
                    <a:pt x="215898" y="616446"/>
                    <a:pt x="241652" y="585605"/>
                    <a:pt x="274203" y="562526"/>
                  </a:cubicBezTo>
                  <a:cubicBezTo>
                    <a:pt x="278302" y="559615"/>
                    <a:pt x="274437" y="552797"/>
                    <a:pt x="270212" y="555707"/>
                  </a:cubicBezTo>
                  <a:cubicBezTo>
                    <a:pt x="236600" y="578805"/>
                    <a:pt x="209740" y="609655"/>
                    <a:pt x="187186" y="643371"/>
                  </a:cubicBezTo>
                  <a:cubicBezTo>
                    <a:pt x="159229" y="618602"/>
                    <a:pt x="128269" y="591454"/>
                    <a:pt x="101786" y="561933"/>
                  </a:cubicBezTo>
                  <a:cubicBezTo>
                    <a:pt x="124458" y="538423"/>
                    <a:pt x="147578" y="515343"/>
                    <a:pt x="170555" y="492138"/>
                  </a:cubicBezTo>
                  <a:cubicBezTo>
                    <a:pt x="173504" y="489165"/>
                    <a:pt x="168937" y="484601"/>
                    <a:pt x="165962" y="487548"/>
                  </a:cubicBezTo>
                  <a:cubicBezTo>
                    <a:pt x="142850" y="510393"/>
                    <a:pt x="119873" y="533365"/>
                    <a:pt x="96474" y="555932"/>
                  </a:cubicBezTo>
                  <a:cubicBezTo>
                    <a:pt x="89426" y="547793"/>
                    <a:pt x="82612" y="539546"/>
                    <a:pt x="76472" y="531047"/>
                  </a:cubicBezTo>
                  <a:cubicBezTo>
                    <a:pt x="93435" y="514966"/>
                    <a:pt x="104573" y="493908"/>
                    <a:pt x="121419" y="477675"/>
                  </a:cubicBezTo>
                  <a:cubicBezTo>
                    <a:pt x="121861" y="477281"/>
                    <a:pt x="122118" y="476721"/>
                    <a:pt x="122130" y="476130"/>
                  </a:cubicBezTo>
                  <a:cubicBezTo>
                    <a:pt x="122142" y="475538"/>
                    <a:pt x="121907" y="474969"/>
                    <a:pt x="121482" y="474557"/>
                  </a:cubicBezTo>
                  <a:cubicBezTo>
                    <a:pt x="139776" y="470964"/>
                    <a:pt x="158114" y="467173"/>
                    <a:pt x="176884" y="463417"/>
                  </a:cubicBezTo>
                  <a:cubicBezTo>
                    <a:pt x="197622" y="459276"/>
                    <a:pt x="210657" y="462896"/>
                    <a:pt x="221489" y="442180"/>
                  </a:cubicBezTo>
                  <a:cubicBezTo>
                    <a:pt x="229013" y="427806"/>
                    <a:pt x="228321" y="402759"/>
                    <a:pt x="224860" y="375952"/>
                  </a:cubicBezTo>
                  <a:cubicBezTo>
                    <a:pt x="247208" y="348920"/>
                    <a:pt x="270382" y="322948"/>
                    <a:pt x="295247" y="298099"/>
                  </a:cubicBezTo>
                  <a:cubicBezTo>
                    <a:pt x="298115" y="295242"/>
                    <a:pt x="293683" y="290813"/>
                    <a:pt x="290806" y="293661"/>
                  </a:cubicBezTo>
                  <a:cubicBezTo>
                    <a:pt x="267623" y="316632"/>
                    <a:pt x="244403" y="339873"/>
                    <a:pt x="223296" y="364830"/>
                  </a:cubicBezTo>
                  <a:cubicBezTo>
                    <a:pt x="221570" y="353501"/>
                    <a:pt x="219511" y="342083"/>
                    <a:pt x="217462" y="331195"/>
                  </a:cubicBezTo>
                  <a:cubicBezTo>
                    <a:pt x="228483" y="318761"/>
                    <a:pt x="242147" y="308861"/>
                    <a:pt x="253752" y="296769"/>
                  </a:cubicBezTo>
                  <a:cubicBezTo>
                    <a:pt x="270571" y="279242"/>
                    <a:pt x="284154" y="259100"/>
                    <a:pt x="301917" y="242417"/>
                  </a:cubicBezTo>
                  <a:cubicBezTo>
                    <a:pt x="304515" y="239974"/>
                    <a:pt x="300623" y="236129"/>
                    <a:pt x="298016" y="238518"/>
                  </a:cubicBezTo>
                  <a:cubicBezTo>
                    <a:pt x="278626" y="256306"/>
                    <a:pt x="264063" y="278433"/>
                    <a:pt x="244978" y="296419"/>
                  </a:cubicBezTo>
                  <a:cubicBezTo>
                    <a:pt x="235369" y="305447"/>
                    <a:pt x="225103" y="313389"/>
                    <a:pt x="215835" y="322391"/>
                  </a:cubicBezTo>
                  <a:cubicBezTo>
                    <a:pt x="215089" y="318456"/>
                    <a:pt x="214343" y="314575"/>
                    <a:pt x="213650" y="310874"/>
                  </a:cubicBezTo>
                  <a:cubicBezTo>
                    <a:pt x="213713" y="305483"/>
                    <a:pt x="213650" y="300093"/>
                    <a:pt x="213650" y="294703"/>
                  </a:cubicBezTo>
                  <a:cubicBezTo>
                    <a:pt x="225912" y="268021"/>
                    <a:pt x="246012" y="248481"/>
                    <a:pt x="267029" y="228304"/>
                  </a:cubicBezTo>
                  <a:cubicBezTo>
                    <a:pt x="269295" y="226121"/>
                    <a:pt x="265852" y="222698"/>
                    <a:pt x="263586" y="224863"/>
                  </a:cubicBezTo>
                  <a:cubicBezTo>
                    <a:pt x="244592" y="242974"/>
                    <a:pt x="226784" y="260888"/>
                    <a:pt x="213686" y="283258"/>
                  </a:cubicBezTo>
                  <a:cubicBezTo>
                    <a:pt x="213794" y="262442"/>
                    <a:pt x="213920" y="241636"/>
                    <a:pt x="213848" y="220821"/>
                  </a:cubicBezTo>
                  <a:cubicBezTo>
                    <a:pt x="229130" y="190527"/>
                    <a:pt x="266184" y="167170"/>
                    <a:pt x="288325" y="145690"/>
                  </a:cubicBezTo>
                  <a:cubicBezTo>
                    <a:pt x="291229" y="142869"/>
                    <a:pt x="286797" y="138449"/>
                    <a:pt x="283884" y="141252"/>
                  </a:cubicBezTo>
                  <a:cubicBezTo>
                    <a:pt x="263856" y="160495"/>
                    <a:pt x="232285" y="181202"/>
                    <a:pt x="213767" y="206959"/>
                  </a:cubicBezTo>
                  <a:cubicBezTo>
                    <a:pt x="213767" y="199538"/>
                    <a:pt x="213767" y="192117"/>
                    <a:pt x="213695" y="184706"/>
                  </a:cubicBezTo>
                  <a:cubicBezTo>
                    <a:pt x="224285" y="168993"/>
                    <a:pt x="229202" y="150208"/>
                    <a:pt x="240457" y="134631"/>
                  </a:cubicBezTo>
                  <a:cubicBezTo>
                    <a:pt x="251028" y="119996"/>
                    <a:pt x="267425" y="107347"/>
                    <a:pt x="268414" y="88059"/>
                  </a:cubicBezTo>
                  <a:cubicBezTo>
                    <a:pt x="268629" y="84007"/>
                    <a:pt x="262409" y="84052"/>
                    <a:pt x="262121" y="88059"/>
                  </a:cubicBezTo>
                  <a:cubicBezTo>
                    <a:pt x="260764" y="107823"/>
                    <a:pt x="239953" y="121101"/>
                    <a:pt x="230119" y="136876"/>
                  </a:cubicBezTo>
                  <a:cubicBezTo>
                    <a:pt x="223557" y="147396"/>
                    <a:pt x="219260" y="158976"/>
                    <a:pt x="213614" y="169793"/>
                  </a:cubicBezTo>
                  <a:cubicBezTo>
                    <a:pt x="213551" y="158824"/>
                    <a:pt x="213516" y="147837"/>
                    <a:pt x="213444" y="136885"/>
                  </a:cubicBezTo>
                  <a:cubicBezTo>
                    <a:pt x="213273" y="109036"/>
                    <a:pt x="207870" y="101678"/>
                    <a:pt x="230613" y="83765"/>
                  </a:cubicBezTo>
                  <a:cubicBezTo>
                    <a:pt x="251693" y="67154"/>
                    <a:pt x="273313" y="69256"/>
                    <a:pt x="299490" y="71187"/>
                  </a:cubicBezTo>
                  <a:cubicBezTo>
                    <a:pt x="338882" y="74161"/>
                    <a:pt x="377940" y="84852"/>
                    <a:pt x="417179" y="89918"/>
                  </a:cubicBezTo>
                  <a:cubicBezTo>
                    <a:pt x="464454" y="96027"/>
                    <a:pt x="512619" y="83306"/>
                    <a:pt x="513770" y="143722"/>
                  </a:cubicBezTo>
                  <a:cubicBezTo>
                    <a:pt x="514372" y="175471"/>
                    <a:pt x="506264" y="208683"/>
                    <a:pt x="504349" y="240612"/>
                  </a:cubicBezTo>
                  <a:cubicBezTo>
                    <a:pt x="499351" y="323801"/>
                    <a:pt x="505347" y="406541"/>
                    <a:pt x="494874" y="489246"/>
                  </a:cubicBezTo>
                  <a:cubicBezTo>
                    <a:pt x="493418" y="500736"/>
                    <a:pt x="505536" y="509351"/>
                    <a:pt x="515550" y="509908"/>
                  </a:cubicBezTo>
                  <a:cubicBezTo>
                    <a:pt x="539588" y="511202"/>
                    <a:pt x="562672" y="506000"/>
                    <a:pt x="586422" y="507060"/>
                  </a:cubicBezTo>
                  <a:lnTo>
                    <a:pt x="624555" y="514104"/>
                  </a:lnTo>
                  <a:quadBezTo>
                    <a:pt x="667650" y="520707"/>
                    <a:pt x="643460" y="537596"/>
                  </a:quadBezTo>
                  <a:close/>
                </a:path>
              </a:pathLst>
            </a:custGeom>
            <a:solidFill>
              <a:srgbClr val="42464B"/>
            </a:solidFill>
          </p:spPr>
          <p:txBody>
            <a:bodyPr lIns="127000" rIns="127000" rtlCol="0" anchor="ctr"/>
            <a:lstStyle/>
            <a:p>
              <a:pPr algn="l"/>
              <a:endParaRPr lang="en-US" sz="1100"/>
            </a:p>
          </p:txBody>
        </p:sp>
        <p:sp>
          <p:nvSpPr>
            <p:cNvPr id="68" name="TextBox 67"/>
            <p:cNvSpPr txBox="1"/>
            <p:nvPr/>
          </p:nvSpPr>
          <p:spPr>
            <a:xfrm>
              <a:off x="3914534" y="2935135"/>
              <a:ext cx="1270000" cy="476250"/>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1600" b="1">
                  <a:solidFill>
                    <a:srgbClr val="315454"/>
                  </a:solidFill>
                  <a:latin typeface="思源黑体 CN Light"/>
                  <a:ea typeface="思源黑体 CN Light"/>
                </a:rPr>
                <a:t>功能</a:t>
              </a:r>
              <a:endParaRPr lang="en-US" sz="1100"/>
            </a:p>
          </p:txBody>
        </p:sp>
      </p:grpSp>
      <p:grpSp>
        <p:nvGrpSpPr>
          <p:cNvPr id="69" name="Group 8"/>
          <p:cNvGrpSpPr/>
          <p:nvPr/>
        </p:nvGrpSpPr>
        <p:grpSpPr>
          <a:xfrm>
            <a:off x="6325630" y="2765960"/>
            <a:ext cx="1022402" cy="806344"/>
            <a:chOff x="6325630" y="2765960"/>
            <a:chExt cx="1022402" cy="806344"/>
          </a:xfrm>
        </p:grpSpPr>
        <p:sp>
          <p:nvSpPr>
            <p:cNvPr id="70" name="Freeform 69"/>
            <p:cNvSpPr/>
            <p:nvPr/>
          </p:nvSpPr>
          <p:spPr>
            <a:xfrm>
              <a:off x="6325630" y="2765960"/>
              <a:ext cx="1022402" cy="806344"/>
            </a:xfrm>
            <a:custGeom>
              <a:avLst/>
              <a:gdLst/>
              <a:ahLst/>
              <a:cxnLst/>
              <a:rect l="l" t="t" r="r" b="b"/>
              <a:pathLst>
                <a:path w="1022402" h="806344">
                  <a:moveTo>
                    <a:pt x="606482" y="15154"/>
                  </a:moveTo>
                  <a:cubicBezTo>
                    <a:pt x="603984" y="21373"/>
                    <a:pt x="600331" y="26260"/>
                    <a:pt x="598186" y="26260"/>
                  </a:cubicBezTo>
                  <a:cubicBezTo>
                    <a:pt x="596007" y="26260"/>
                    <a:pt x="594369" y="28164"/>
                    <a:pt x="594369" y="30694"/>
                  </a:cubicBezTo>
                  <a:cubicBezTo>
                    <a:pt x="594369" y="33144"/>
                    <a:pt x="596826" y="35142"/>
                    <a:pt x="599840" y="35142"/>
                  </a:cubicBezTo>
                  <a:cubicBezTo>
                    <a:pt x="604483" y="35142"/>
                    <a:pt x="605294" y="38031"/>
                    <a:pt x="605294" y="54903"/>
                  </a:cubicBezTo>
                  <a:cubicBezTo>
                    <a:pt x="605294" y="73106"/>
                    <a:pt x="604696" y="74784"/>
                    <a:pt x="597784" y="75995"/>
                  </a:cubicBezTo>
                  <a:cubicBezTo>
                    <a:pt x="592854" y="76874"/>
                    <a:pt x="589939" y="80323"/>
                    <a:pt x="589316" y="85996"/>
                  </a:cubicBezTo>
                  <a:cubicBezTo>
                    <a:pt x="588784" y="90763"/>
                    <a:pt x="585901" y="97887"/>
                    <a:pt x="582896" y="101815"/>
                  </a:cubicBezTo>
                  <a:cubicBezTo>
                    <a:pt x="574174" y="113241"/>
                    <a:pt x="579071" y="123973"/>
                    <a:pt x="593002" y="123973"/>
                  </a:cubicBezTo>
                  <a:cubicBezTo>
                    <a:pt x="603386" y="123973"/>
                    <a:pt x="604582" y="124999"/>
                    <a:pt x="603386" y="132642"/>
                  </a:cubicBezTo>
                  <a:cubicBezTo>
                    <a:pt x="602543" y="137969"/>
                    <a:pt x="599283" y="141817"/>
                    <a:pt x="594910" y="142643"/>
                  </a:cubicBezTo>
                  <a:cubicBezTo>
                    <a:pt x="589243" y="143695"/>
                    <a:pt x="587367" y="147077"/>
                    <a:pt x="585631" y="159501"/>
                  </a:cubicBezTo>
                  <a:cubicBezTo>
                    <a:pt x="584427" y="167957"/>
                    <a:pt x="584059" y="179621"/>
                    <a:pt x="584804" y="185054"/>
                  </a:cubicBezTo>
                  <a:cubicBezTo>
                    <a:pt x="585959" y="193470"/>
                    <a:pt x="588080" y="195041"/>
                    <a:pt x="598456" y="195041"/>
                  </a:cubicBezTo>
                  <a:cubicBezTo>
                    <a:pt x="612386" y="195041"/>
                    <a:pt x="614221" y="200701"/>
                    <a:pt x="603099" y="209463"/>
                  </a:cubicBezTo>
                  <a:cubicBezTo>
                    <a:pt x="594075" y="216574"/>
                    <a:pt x="592011" y="230223"/>
                    <a:pt x="598734" y="238119"/>
                  </a:cubicBezTo>
                  <a:cubicBezTo>
                    <a:pt x="601461" y="241328"/>
                    <a:pt x="602551" y="243912"/>
                    <a:pt x="601199" y="243952"/>
                  </a:cubicBezTo>
                  <a:cubicBezTo>
                    <a:pt x="594681" y="244071"/>
                    <a:pt x="438400" y="258053"/>
                    <a:pt x="377208" y="264006"/>
                  </a:cubicBezTo>
                  <a:cubicBezTo>
                    <a:pt x="277788" y="273673"/>
                    <a:pt x="77546" y="296670"/>
                    <a:pt x="70733" y="299227"/>
                  </a:cubicBezTo>
                  <a:cubicBezTo>
                    <a:pt x="63354" y="301983"/>
                    <a:pt x="60946" y="312956"/>
                    <a:pt x="65901" y="321185"/>
                  </a:cubicBezTo>
                  <a:cubicBezTo>
                    <a:pt x="68825" y="326045"/>
                    <a:pt x="74140" y="327297"/>
                    <a:pt x="85621" y="325846"/>
                  </a:cubicBezTo>
                  <a:cubicBezTo>
                    <a:pt x="99953" y="324021"/>
                    <a:pt x="99429" y="324421"/>
                    <a:pt x="79479" y="330466"/>
                  </a:cubicBezTo>
                  <a:cubicBezTo>
                    <a:pt x="51897" y="338842"/>
                    <a:pt x="44575" y="343956"/>
                    <a:pt x="45820" y="354036"/>
                  </a:cubicBezTo>
                  <a:cubicBezTo>
                    <a:pt x="47106" y="364489"/>
                    <a:pt x="55713" y="363597"/>
                    <a:pt x="135471" y="344874"/>
                  </a:cubicBezTo>
                  <a:cubicBezTo>
                    <a:pt x="172348" y="336219"/>
                    <a:pt x="215883" y="328069"/>
                    <a:pt x="232434" y="326724"/>
                  </a:cubicBezTo>
                  <a:lnTo>
                    <a:pt x="262482" y="324288"/>
                  </a:lnTo>
                  <a:lnTo>
                    <a:pt x="221526" y="332597"/>
                  </a:lnTo>
                  <a:cubicBezTo>
                    <a:pt x="186016" y="339801"/>
                    <a:pt x="84131" y="366846"/>
                    <a:pt x="56286" y="376500"/>
                  </a:cubicBezTo>
                  <a:cubicBezTo>
                    <a:pt x="49170" y="378950"/>
                    <a:pt x="46713" y="382093"/>
                    <a:pt x="46713" y="388684"/>
                  </a:cubicBezTo>
                  <a:cubicBezTo>
                    <a:pt x="46713" y="400070"/>
                    <a:pt x="47810" y="399936"/>
                    <a:pt x="125930" y="378125"/>
                  </a:cubicBezTo>
                  <a:cubicBezTo>
                    <a:pt x="161972" y="368058"/>
                    <a:pt x="214835" y="355714"/>
                    <a:pt x="243384" y="350693"/>
                  </a:cubicBezTo>
                  <a:cubicBezTo>
                    <a:pt x="301284" y="340533"/>
                    <a:pt x="464222" y="323462"/>
                    <a:pt x="496046" y="324234"/>
                  </a:cubicBezTo>
                  <a:lnTo>
                    <a:pt x="516528" y="324727"/>
                  </a:lnTo>
                  <a:lnTo>
                    <a:pt x="500149" y="328655"/>
                  </a:lnTo>
                  <a:cubicBezTo>
                    <a:pt x="475900" y="334474"/>
                    <a:pt x="279172" y="369922"/>
                    <a:pt x="168278" y="388471"/>
                  </a:cubicBezTo>
                  <a:cubicBezTo>
                    <a:pt x="93409" y="400962"/>
                    <a:pt x="68792" y="406595"/>
                    <a:pt x="60381" y="413159"/>
                  </a:cubicBezTo>
                  <a:cubicBezTo>
                    <a:pt x="48351" y="422521"/>
                    <a:pt x="37803" y="442135"/>
                    <a:pt x="41504" y="448194"/>
                  </a:cubicBezTo>
                  <a:cubicBezTo>
                    <a:pt x="44322" y="452722"/>
                    <a:pt x="158696" y="436090"/>
                    <a:pt x="358094" y="402160"/>
                  </a:cubicBezTo>
                  <a:cubicBezTo>
                    <a:pt x="447974" y="386873"/>
                    <a:pt x="501771" y="379483"/>
                    <a:pt x="509690" y="381347"/>
                  </a:cubicBezTo>
                  <a:lnTo>
                    <a:pt x="521991" y="384223"/>
                  </a:lnTo>
                  <a:lnTo>
                    <a:pt x="506955" y="387339"/>
                  </a:lnTo>
                  <a:cubicBezTo>
                    <a:pt x="498708" y="389044"/>
                    <a:pt x="413824" y="402546"/>
                    <a:pt x="318490" y="417314"/>
                  </a:cubicBezTo>
                  <a:cubicBezTo>
                    <a:pt x="223156" y="432095"/>
                    <a:pt x="129050" y="447089"/>
                    <a:pt x="109535" y="450631"/>
                  </a:cubicBezTo>
                  <a:cubicBezTo>
                    <a:pt x="89863" y="454200"/>
                    <a:pt x="66597" y="457076"/>
                    <a:pt x="57359" y="457076"/>
                  </a:cubicBezTo>
                  <a:cubicBezTo>
                    <a:pt x="39875" y="457076"/>
                    <a:pt x="25797" y="466783"/>
                    <a:pt x="34961" y="472536"/>
                  </a:cubicBezTo>
                  <a:cubicBezTo>
                    <a:pt x="37360" y="474041"/>
                    <a:pt x="104359" y="465225"/>
                    <a:pt x="183822" y="452961"/>
                  </a:cubicBezTo>
                  <a:cubicBezTo>
                    <a:pt x="385128" y="421855"/>
                    <a:pt x="436893" y="417620"/>
                    <a:pt x="295281" y="443840"/>
                  </a:cubicBezTo>
                  <a:cubicBezTo>
                    <a:pt x="254562" y="451377"/>
                    <a:pt x="210503" y="460285"/>
                    <a:pt x="196933" y="463721"/>
                  </a:cubicBezTo>
                  <a:cubicBezTo>
                    <a:pt x="183445" y="467130"/>
                    <a:pt x="140933" y="474214"/>
                    <a:pt x="102705" y="479434"/>
                  </a:cubicBezTo>
                  <a:cubicBezTo>
                    <a:pt x="0" y="493442"/>
                    <a:pt x="3038" y="492617"/>
                    <a:pt x="2047" y="506798"/>
                  </a:cubicBezTo>
                  <a:cubicBezTo>
                    <a:pt x="1015" y="522192"/>
                    <a:pt x="5733" y="524229"/>
                    <a:pt x="32496" y="519955"/>
                  </a:cubicBezTo>
                  <a:cubicBezTo>
                    <a:pt x="49981" y="517171"/>
                    <a:pt x="54223" y="517757"/>
                    <a:pt x="56131" y="523230"/>
                  </a:cubicBezTo>
                  <a:cubicBezTo>
                    <a:pt x="58162" y="529063"/>
                    <a:pt x="61462" y="528717"/>
                    <a:pt x="82501" y="520447"/>
                  </a:cubicBezTo>
                  <a:cubicBezTo>
                    <a:pt x="115112" y="507650"/>
                    <a:pt x="114448" y="507757"/>
                    <a:pt x="257044" y="490486"/>
                  </a:cubicBezTo>
                  <a:cubicBezTo>
                    <a:pt x="465180" y="465279"/>
                    <a:pt x="487111" y="465225"/>
                    <a:pt x="322601" y="490326"/>
                  </a:cubicBezTo>
                  <a:cubicBezTo>
                    <a:pt x="181643" y="511832"/>
                    <a:pt x="56835" y="535228"/>
                    <a:pt x="52724" y="540914"/>
                  </a:cubicBezTo>
                  <a:cubicBezTo>
                    <a:pt x="50898" y="543431"/>
                    <a:pt x="43994" y="546027"/>
                    <a:pt x="37156" y="546773"/>
                  </a:cubicBezTo>
                  <a:cubicBezTo>
                    <a:pt x="25134" y="548078"/>
                    <a:pt x="24872" y="548451"/>
                    <a:pt x="24872" y="563658"/>
                  </a:cubicBezTo>
                  <a:lnTo>
                    <a:pt x="24872" y="579198"/>
                  </a:lnTo>
                  <a:lnTo>
                    <a:pt x="50136" y="578306"/>
                  </a:lnTo>
                  <a:lnTo>
                    <a:pt x="75401" y="577414"/>
                  </a:lnTo>
                  <a:lnTo>
                    <a:pt x="77178" y="595404"/>
                  </a:lnTo>
                  <a:cubicBezTo>
                    <a:pt x="78136" y="605178"/>
                    <a:pt x="80585" y="614406"/>
                    <a:pt x="82509" y="615604"/>
                  </a:cubicBezTo>
                  <a:cubicBezTo>
                    <a:pt x="84458" y="616843"/>
                    <a:pt x="136306" y="610611"/>
                    <a:pt x="197490" y="601822"/>
                  </a:cubicBezTo>
                  <a:cubicBezTo>
                    <a:pt x="336531" y="581848"/>
                    <a:pt x="469692" y="565096"/>
                    <a:pt x="517904" y="561514"/>
                  </a:cubicBezTo>
                  <a:cubicBezTo>
                    <a:pt x="538116" y="560009"/>
                    <a:pt x="560326" y="557666"/>
                    <a:pt x="567066" y="556321"/>
                  </a:cubicBezTo>
                  <a:cubicBezTo>
                    <a:pt x="576344" y="554483"/>
                    <a:pt x="578613" y="555122"/>
                    <a:pt x="576344" y="558984"/>
                  </a:cubicBezTo>
                  <a:cubicBezTo>
                    <a:pt x="574534" y="562060"/>
                    <a:pt x="521172" y="571914"/>
                    <a:pt x="442511" y="583685"/>
                  </a:cubicBezTo>
                  <a:cubicBezTo>
                    <a:pt x="204590" y="619319"/>
                    <a:pt x="52257" y="644513"/>
                    <a:pt x="48891" y="648775"/>
                  </a:cubicBezTo>
                  <a:cubicBezTo>
                    <a:pt x="47090" y="651052"/>
                    <a:pt x="45853" y="661372"/>
                    <a:pt x="46164" y="671585"/>
                  </a:cubicBezTo>
                  <a:cubicBezTo>
                    <a:pt x="46598" y="686699"/>
                    <a:pt x="47802" y="690494"/>
                    <a:pt x="52446" y="691573"/>
                  </a:cubicBezTo>
                  <a:cubicBezTo>
                    <a:pt x="55599" y="692305"/>
                    <a:pt x="173740" y="675700"/>
                    <a:pt x="314673" y="654714"/>
                  </a:cubicBezTo>
                  <a:cubicBezTo>
                    <a:pt x="455615" y="633714"/>
                    <a:pt x="577499" y="616310"/>
                    <a:pt x="585230" y="616070"/>
                  </a:cubicBezTo>
                  <a:cubicBezTo>
                    <a:pt x="594779" y="615777"/>
                    <a:pt x="601388" y="618227"/>
                    <a:pt x="605851" y="623714"/>
                  </a:cubicBezTo>
                  <a:cubicBezTo>
                    <a:pt x="613328" y="632968"/>
                    <a:pt x="619397" y="657377"/>
                    <a:pt x="618987" y="676472"/>
                  </a:cubicBezTo>
                  <a:cubicBezTo>
                    <a:pt x="618815" y="683583"/>
                    <a:pt x="621018" y="693543"/>
                    <a:pt x="623884" y="698683"/>
                  </a:cubicBezTo>
                  <a:cubicBezTo>
                    <a:pt x="626759" y="703850"/>
                    <a:pt x="630420" y="714450"/>
                    <a:pt x="632074" y="722439"/>
                  </a:cubicBezTo>
                  <a:cubicBezTo>
                    <a:pt x="634768" y="735316"/>
                    <a:pt x="634498" y="736874"/>
                    <a:pt x="629617" y="736874"/>
                  </a:cubicBezTo>
                  <a:cubicBezTo>
                    <a:pt x="626620" y="736874"/>
                    <a:pt x="623458" y="739870"/>
                    <a:pt x="622615" y="743545"/>
                  </a:cubicBezTo>
                  <a:cubicBezTo>
                    <a:pt x="620248" y="753812"/>
                    <a:pt x="627168" y="764545"/>
                    <a:pt x="634260" y="761589"/>
                  </a:cubicBezTo>
                  <a:cubicBezTo>
                    <a:pt x="639272" y="759498"/>
                    <a:pt x="640820" y="761748"/>
                    <a:pt x="643564" y="775078"/>
                  </a:cubicBezTo>
                  <a:cubicBezTo>
                    <a:pt x="646659" y="790218"/>
                    <a:pt x="647380" y="790937"/>
                    <a:pt x="657224" y="788833"/>
                  </a:cubicBezTo>
                  <a:cubicBezTo>
                    <a:pt x="665684" y="787036"/>
                    <a:pt x="667837" y="788181"/>
                    <a:pt x="668951" y="795065"/>
                  </a:cubicBezTo>
                  <a:cubicBezTo>
                    <a:pt x="670646" y="805718"/>
                    <a:pt x="681219" y="806344"/>
                    <a:pt x="683676" y="795944"/>
                  </a:cubicBezTo>
                  <a:cubicBezTo>
                    <a:pt x="684691" y="791630"/>
                    <a:pt x="683578" y="786743"/>
                    <a:pt x="680842" y="783507"/>
                  </a:cubicBezTo>
                  <a:cubicBezTo>
                    <a:pt x="676911" y="778846"/>
                    <a:pt x="678664" y="776196"/>
                    <a:pt x="694773" y="762401"/>
                  </a:cubicBezTo>
                  <a:cubicBezTo>
                    <a:pt x="704878" y="753759"/>
                    <a:pt x="719398" y="745343"/>
                    <a:pt x="726876" y="743758"/>
                  </a:cubicBezTo>
                  <a:cubicBezTo>
                    <a:pt x="734524" y="742147"/>
                    <a:pt x="742698" y="739843"/>
                    <a:pt x="745449" y="738552"/>
                  </a:cubicBezTo>
                  <a:cubicBezTo>
                    <a:pt x="750641" y="736102"/>
                    <a:pt x="751575" y="723278"/>
                    <a:pt x="747079" y="716008"/>
                  </a:cubicBezTo>
                  <a:cubicBezTo>
                    <a:pt x="744950" y="712545"/>
                    <a:pt x="746670" y="709682"/>
                    <a:pt x="752951" y="706220"/>
                  </a:cubicBezTo>
                  <a:cubicBezTo>
                    <a:pt x="757873" y="703530"/>
                    <a:pt x="764154" y="701347"/>
                    <a:pt x="767037" y="701347"/>
                  </a:cubicBezTo>
                  <a:cubicBezTo>
                    <a:pt x="771819" y="701347"/>
                    <a:pt x="773195" y="696899"/>
                    <a:pt x="772155" y="684901"/>
                  </a:cubicBezTo>
                  <a:cubicBezTo>
                    <a:pt x="771885" y="681945"/>
                    <a:pt x="776856" y="677537"/>
                    <a:pt x="783424" y="674954"/>
                  </a:cubicBezTo>
                  <a:cubicBezTo>
                    <a:pt x="807460" y="665473"/>
                    <a:pt x="808861" y="664128"/>
                    <a:pt x="809843" y="650266"/>
                  </a:cubicBezTo>
                  <a:cubicBezTo>
                    <a:pt x="810335" y="643168"/>
                    <a:pt x="813308" y="634340"/>
                    <a:pt x="816477" y="630571"/>
                  </a:cubicBezTo>
                  <a:cubicBezTo>
                    <a:pt x="861011" y="577587"/>
                    <a:pt x="879290" y="560129"/>
                    <a:pt x="893229" y="557293"/>
                  </a:cubicBezTo>
                  <a:cubicBezTo>
                    <a:pt x="908797" y="554124"/>
                    <a:pt x="918641" y="542592"/>
                    <a:pt x="915840" y="530807"/>
                  </a:cubicBezTo>
                  <a:cubicBezTo>
                    <a:pt x="914268" y="524216"/>
                    <a:pt x="926560" y="505933"/>
                    <a:pt x="932563" y="505933"/>
                  </a:cubicBezTo>
                  <a:cubicBezTo>
                    <a:pt x="934045" y="505933"/>
                    <a:pt x="940212" y="498822"/>
                    <a:pt x="945953" y="490513"/>
                  </a:cubicBezTo>
                  <a:cubicBezTo>
                    <a:pt x="966435" y="460831"/>
                    <a:pt x="1009749" y="408232"/>
                    <a:pt x="1013688" y="408232"/>
                  </a:cubicBezTo>
                  <a:cubicBezTo>
                    <a:pt x="1022402" y="408232"/>
                    <a:pt x="1017251" y="394104"/>
                    <a:pt x="1001944" y="376101"/>
                  </a:cubicBezTo>
                  <a:cubicBezTo>
                    <a:pt x="989374" y="361333"/>
                    <a:pt x="985885" y="354702"/>
                    <a:pt x="986081" y="346046"/>
                  </a:cubicBezTo>
                  <a:cubicBezTo>
                    <a:pt x="986343" y="335873"/>
                    <a:pt x="985549" y="335020"/>
                    <a:pt x="976532" y="335833"/>
                  </a:cubicBezTo>
                  <a:cubicBezTo>
                    <a:pt x="968916" y="336525"/>
                    <a:pt x="964232" y="333303"/>
                    <a:pt x="955772" y="321531"/>
                  </a:cubicBezTo>
                  <a:cubicBezTo>
                    <a:pt x="917961" y="268946"/>
                    <a:pt x="809368" y="160380"/>
                    <a:pt x="703388" y="69218"/>
                  </a:cubicBezTo>
                  <a:cubicBezTo>
                    <a:pt x="684544" y="52985"/>
                    <a:pt x="667428" y="36580"/>
                    <a:pt x="665544" y="32931"/>
                  </a:cubicBezTo>
                  <a:cubicBezTo>
                    <a:pt x="663693" y="29323"/>
                    <a:pt x="658460" y="26273"/>
                    <a:pt x="654095" y="26273"/>
                  </a:cubicBezTo>
                  <a:cubicBezTo>
                    <a:pt x="649165" y="26273"/>
                    <a:pt x="643719" y="22292"/>
                    <a:pt x="640124" y="16046"/>
                  </a:cubicBezTo>
                  <a:cubicBezTo>
                    <a:pt x="631099" y="493"/>
                    <a:pt x="612575" y="0"/>
                    <a:pt x="606482" y="15154"/>
                  </a:cubicBezTo>
                  <a:moveTo>
                    <a:pt x="657044" y="57140"/>
                  </a:moveTo>
                  <a:cubicBezTo>
                    <a:pt x="660483" y="60775"/>
                    <a:pt x="660467" y="61627"/>
                    <a:pt x="656921" y="63492"/>
                  </a:cubicBezTo>
                  <a:cubicBezTo>
                    <a:pt x="647642" y="68339"/>
                    <a:pt x="624400" y="70629"/>
                    <a:pt x="624400" y="66688"/>
                  </a:cubicBezTo>
                  <a:cubicBezTo>
                    <a:pt x="624400" y="63438"/>
                    <a:pt x="629601" y="60922"/>
                    <a:pt x="651729" y="53398"/>
                  </a:cubicBezTo>
                  <a:cubicBezTo>
                    <a:pt x="652490" y="53118"/>
                    <a:pt x="654882" y="54810"/>
                    <a:pt x="657044" y="57140"/>
                  </a:cubicBezTo>
                  <a:moveTo>
                    <a:pt x="696804" y="87208"/>
                  </a:moveTo>
                  <a:cubicBezTo>
                    <a:pt x="705001" y="93693"/>
                    <a:pt x="711831" y="100710"/>
                    <a:pt x="711831" y="102641"/>
                  </a:cubicBezTo>
                  <a:cubicBezTo>
                    <a:pt x="711831" y="104598"/>
                    <a:pt x="707589" y="106210"/>
                    <a:pt x="702413" y="106210"/>
                  </a:cubicBezTo>
                  <a:cubicBezTo>
                    <a:pt x="694756" y="106210"/>
                    <a:pt x="692832" y="104345"/>
                    <a:pt x="692168" y="96223"/>
                  </a:cubicBezTo>
                  <a:cubicBezTo>
                    <a:pt x="691571" y="88965"/>
                    <a:pt x="689302" y="85876"/>
                    <a:pt x="683823" y="84877"/>
                  </a:cubicBezTo>
                  <a:cubicBezTo>
                    <a:pt x="679737" y="84158"/>
                    <a:pt x="676977" y="81735"/>
                    <a:pt x="677763" y="79551"/>
                  </a:cubicBezTo>
                  <a:cubicBezTo>
                    <a:pt x="679860" y="73785"/>
                    <a:pt x="679860" y="73785"/>
                    <a:pt x="696804" y="87208"/>
                  </a:cubicBezTo>
                  <a:moveTo>
                    <a:pt x="733681" y="121976"/>
                  </a:moveTo>
                  <a:cubicBezTo>
                    <a:pt x="733681" y="123068"/>
                    <a:pt x="731224" y="123960"/>
                    <a:pt x="728227" y="123960"/>
                  </a:cubicBezTo>
                  <a:cubicBezTo>
                    <a:pt x="725221" y="123960"/>
                    <a:pt x="722764" y="120871"/>
                    <a:pt x="722764" y="117076"/>
                  </a:cubicBezTo>
                  <a:cubicBezTo>
                    <a:pt x="722764" y="111576"/>
                    <a:pt x="723854" y="111177"/>
                    <a:pt x="728227" y="115078"/>
                  </a:cubicBezTo>
                  <a:cubicBezTo>
                    <a:pt x="731224" y="117768"/>
                    <a:pt x="733681" y="120871"/>
                    <a:pt x="733681" y="121976"/>
                  </a:cubicBezTo>
                  <a:moveTo>
                    <a:pt x="755539" y="139953"/>
                  </a:moveTo>
                  <a:cubicBezTo>
                    <a:pt x="755539" y="140912"/>
                    <a:pt x="752934" y="141724"/>
                    <a:pt x="749929" y="141724"/>
                  </a:cubicBezTo>
                  <a:cubicBezTo>
                    <a:pt x="746923" y="141724"/>
                    <a:pt x="745105" y="139673"/>
                    <a:pt x="746006" y="137290"/>
                  </a:cubicBezTo>
                  <a:cubicBezTo>
                    <a:pt x="747505" y="133268"/>
                    <a:pt x="755539" y="135518"/>
                    <a:pt x="755539" y="139953"/>
                  </a:cubicBezTo>
                  <a:moveTo>
                    <a:pt x="662653" y="195255"/>
                  </a:moveTo>
                  <a:cubicBezTo>
                    <a:pt x="654464" y="197079"/>
                    <a:pt x="642671" y="198490"/>
                    <a:pt x="636709" y="198357"/>
                  </a:cubicBezTo>
                  <a:lnTo>
                    <a:pt x="625792" y="198144"/>
                  </a:lnTo>
                  <a:lnTo>
                    <a:pt x="636709" y="195028"/>
                  </a:lnTo>
                  <a:cubicBezTo>
                    <a:pt x="642671" y="193324"/>
                    <a:pt x="654464" y="191926"/>
                    <a:pt x="662653" y="191926"/>
                  </a:cubicBezTo>
                  <a:lnTo>
                    <a:pt x="677681" y="191926"/>
                  </a:lnTo>
                  <a:lnTo>
                    <a:pt x="662653" y="195255"/>
                  </a:lnTo>
                  <a:close/>
                  <a:moveTo>
                    <a:pt x="854959" y="231554"/>
                  </a:moveTo>
                  <a:cubicBezTo>
                    <a:pt x="883909" y="260450"/>
                    <a:pt x="916684" y="296723"/>
                    <a:pt x="916684" y="299839"/>
                  </a:cubicBezTo>
                  <a:cubicBezTo>
                    <a:pt x="916684" y="306258"/>
                    <a:pt x="906086" y="299839"/>
                    <a:pt x="904940" y="292742"/>
                  </a:cubicBezTo>
                  <a:cubicBezTo>
                    <a:pt x="904023" y="287109"/>
                    <a:pt x="900305" y="283341"/>
                    <a:pt x="893745" y="281410"/>
                  </a:cubicBezTo>
                  <a:cubicBezTo>
                    <a:pt x="888274" y="279812"/>
                    <a:pt x="883909" y="275764"/>
                    <a:pt x="883909" y="272315"/>
                  </a:cubicBezTo>
                  <a:cubicBezTo>
                    <a:pt x="883909" y="261036"/>
                    <a:pt x="873263" y="256842"/>
                    <a:pt x="837745" y="254138"/>
                  </a:cubicBezTo>
                  <a:cubicBezTo>
                    <a:pt x="804422" y="251608"/>
                    <a:pt x="802112" y="251955"/>
                    <a:pt x="800278" y="259864"/>
                  </a:cubicBezTo>
                  <a:cubicBezTo>
                    <a:pt x="797461" y="272009"/>
                    <a:pt x="793767" y="274872"/>
                    <a:pt x="781475" y="274445"/>
                  </a:cubicBezTo>
                  <a:lnTo>
                    <a:pt x="770542" y="274086"/>
                  </a:lnTo>
                  <a:lnTo>
                    <a:pt x="779698" y="269878"/>
                  </a:lnTo>
                  <a:cubicBezTo>
                    <a:pt x="784898" y="267494"/>
                    <a:pt x="789443" y="262101"/>
                    <a:pt x="790221" y="257427"/>
                  </a:cubicBezTo>
                  <a:cubicBezTo>
                    <a:pt x="791179" y="251608"/>
                    <a:pt x="795266" y="248306"/>
                    <a:pt x="804291" y="246109"/>
                  </a:cubicBezTo>
                  <a:cubicBezTo>
                    <a:pt x="811383" y="244364"/>
                    <a:pt x="818541" y="240929"/>
                    <a:pt x="820531" y="238292"/>
                  </a:cubicBezTo>
                  <a:cubicBezTo>
                    <a:pt x="825182" y="232127"/>
                    <a:pt x="824625" y="213125"/>
                    <a:pt x="819712" y="210022"/>
                  </a:cubicBezTo>
                  <a:cubicBezTo>
                    <a:pt x="817525" y="208664"/>
                    <a:pt x="816379" y="205388"/>
                    <a:pt x="817255" y="203018"/>
                  </a:cubicBezTo>
                  <a:cubicBezTo>
                    <a:pt x="819433" y="197145"/>
                    <a:pt x="823823" y="200448"/>
                    <a:pt x="854959" y="231554"/>
                  </a:cubicBezTo>
                  <a:moveTo>
                    <a:pt x="801703" y="210129"/>
                  </a:moveTo>
                  <a:cubicBezTo>
                    <a:pt x="799852" y="213138"/>
                    <a:pt x="739143" y="225043"/>
                    <a:pt x="696517" y="230782"/>
                  </a:cubicBezTo>
                  <a:cubicBezTo>
                    <a:pt x="630682" y="239624"/>
                    <a:pt x="646815" y="232726"/>
                    <a:pt x="720021" y="220715"/>
                  </a:cubicBezTo>
                  <a:cubicBezTo>
                    <a:pt x="795692" y="208331"/>
                    <a:pt x="803431" y="207319"/>
                    <a:pt x="801703" y="210129"/>
                  </a:cubicBezTo>
                  <a:moveTo>
                    <a:pt x="645595" y="237893"/>
                  </a:moveTo>
                  <a:cubicBezTo>
                    <a:pt x="643031" y="238958"/>
                    <a:pt x="637929" y="239051"/>
                    <a:pt x="634662" y="238119"/>
                  </a:cubicBezTo>
                  <a:cubicBezTo>
                    <a:pt x="631279" y="237134"/>
                    <a:pt x="633433" y="236228"/>
                    <a:pt x="639453" y="236122"/>
                  </a:cubicBezTo>
                  <a:cubicBezTo>
                    <a:pt x="645439" y="235989"/>
                    <a:pt x="648207" y="236787"/>
                    <a:pt x="645595" y="237893"/>
                  </a:cubicBezTo>
                  <a:moveTo>
                    <a:pt x="750756" y="278081"/>
                  </a:moveTo>
                  <a:cubicBezTo>
                    <a:pt x="745834" y="279066"/>
                    <a:pt x="737923" y="279066"/>
                    <a:pt x="733009" y="278081"/>
                  </a:cubicBezTo>
                  <a:cubicBezTo>
                    <a:pt x="728088" y="277095"/>
                    <a:pt x="732035" y="276310"/>
                    <a:pt x="741879" y="276310"/>
                  </a:cubicBezTo>
                  <a:cubicBezTo>
                    <a:pt x="751714" y="276310"/>
                    <a:pt x="755662" y="277109"/>
                    <a:pt x="750756" y="278081"/>
                  </a:cubicBezTo>
                  <a:moveTo>
                    <a:pt x="703634" y="283873"/>
                  </a:moveTo>
                  <a:cubicBezTo>
                    <a:pt x="692430" y="285564"/>
                    <a:pt x="675716" y="286883"/>
                    <a:pt x="666756" y="286750"/>
                  </a:cubicBezTo>
                  <a:lnTo>
                    <a:pt x="650361" y="286523"/>
                  </a:lnTo>
                  <a:lnTo>
                    <a:pt x="669500" y="283873"/>
                  </a:lnTo>
                  <a:cubicBezTo>
                    <a:pt x="680154" y="282395"/>
                    <a:pt x="696476" y="281104"/>
                    <a:pt x="706377" y="280984"/>
                  </a:cubicBezTo>
                  <a:lnTo>
                    <a:pt x="724124" y="280744"/>
                  </a:lnTo>
                  <a:lnTo>
                    <a:pt x="703634" y="283873"/>
                  </a:lnTo>
                  <a:close/>
                  <a:moveTo>
                    <a:pt x="638756" y="291410"/>
                  </a:moveTo>
                  <a:cubicBezTo>
                    <a:pt x="636807" y="292675"/>
                    <a:pt x="633302" y="292675"/>
                    <a:pt x="630559" y="291410"/>
                  </a:cubicBezTo>
                  <a:cubicBezTo>
                    <a:pt x="627864" y="290145"/>
                    <a:pt x="629339" y="289186"/>
                    <a:pt x="633982" y="289186"/>
                  </a:cubicBezTo>
                  <a:cubicBezTo>
                    <a:pt x="638617" y="289186"/>
                    <a:pt x="640689" y="290145"/>
                    <a:pt x="638756" y="291410"/>
                  </a:cubicBezTo>
                  <a:moveTo>
                    <a:pt x="283660" y="322503"/>
                  </a:moveTo>
                  <a:cubicBezTo>
                    <a:pt x="281711" y="323768"/>
                    <a:pt x="278189" y="323768"/>
                    <a:pt x="275462" y="322503"/>
                  </a:cubicBezTo>
                  <a:cubicBezTo>
                    <a:pt x="272759" y="321238"/>
                    <a:pt x="274242" y="320279"/>
                    <a:pt x="278885" y="320279"/>
                  </a:cubicBezTo>
                  <a:cubicBezTo>
                    <a:pt x="283529" y="320279"/>
                    <a:pt x="285609" y="321238"/>
                    <a:pt x="283660" y="322503"/>
                  </a:cubicBezTo>
                  <a:moveTo>
                    <a:pt x="532244" y="322503"/>
                  </a:moveTo>
                  <a:cubicBezTo>
                    <a:pt x="530278" y="323768"/>
                    <a:pt x="526757" y="323768"/>
                    <a:pt x="524038" y="322503"/>
                  </a:cubicBezTo>
                  <a:cubicBezTo>
                    <a:pt x="521335" y="321238"/>
                    <a:pt x="522810" y="320279"/>
                    <a:pt x="527445" y="320279"/>
                  </a:cubicBezTo>
                  <a:cubicBezTo>
                    <a:pt x="532088" y="320279"/>
                    <a:pt x="534160" y="321238"/>
                    <a:pt x="532244" y="322503"/>
                  </a:cubicBezTo>
                  <a:moveTo>
                    <a:pt x="947558" y="334701"/>
                  </a:moveTo>
                  <a:cubicBezTo>
                    <a:pt x="952357" y="340547"/>
                    <a:pt x="952341" y="340773"/>
                    <a:pt x="946878" y="343596"/>
                  </a:cubicBezTo>
                  <a:cubicBezTo>
                    <a:pt x="943668" y="345247"/>
                    <a:pt x="938828" y="343716"/>
                    <a:pt x="935536" y="340041"/>
                  </a:cubicBezTo>
                  <a:cubicBezTo>
                    <a:pt x="930082" y="333902"/>
                    <a:pt x="930032" y="333489"/>
                    <a:pt x="934848" y="331372"/>
                  </a:cubicBezTo>
                  <a:cubicBezTo>
                    <a:pt x="937583" y="330187"/>
                    <a:pt x="940540" y="329055"/>
                    <a:pt x="941277" y="328935"/>
                  </a:cubicBezTo>
                  <a:cubicBezTo>
                    <a:pt x="942022" y="328815"/>
                    <a:pt x="944814" y="331372"/>
                    <a:pt x="947558" y="334701"/>
                  </a:cubicBezTo>
                  <a:moveTo>
                    <a:pt x="605302" y="337044"/>
                  </a:moveTo>
                  <a:cubicBezTo>
                    <a:pt x="601421" y="340693"/>
                    <a:pt x="582904" y="343676"/>
                    <a:pt x="576606" y="341639"/>
                  </a:cubicBezTo>
                  <a:cubicBezTo>
                    <a:pt x="571259" y="339921"/>
                    <a:pt x="587810" y="333702"/>
                    <a:pt x="598464" y="333436"/>
                  </a:cubicBezTo>
                  <a:cubicBezTo>
                    <a:pt x="605843" y="333249"/>
                    <a:pt x="608070" y="334421"/>
                    <a:pt x="605302" y="337044"/>
                  </a:cubicBezTo>
                  <a:moveTo>
                    <a:pt x="880904" y="361147"/>
                  </a:moveTo>
                  <a:cubicBezTo>
                    <a:pt x="879012" y="364223"/>
                    <a:pt x="834477" y="375075"/>
                    <a:pt x="734770" y="396781"/>
                  </a:cubicBezTo>
                  <a:cubicBezTo>
                    <a:pt x="683414" y="407939"/>
                    <a:pt x="640722" y="417101"/>
                    <a:pt x="639985" y="417101"/>
                  </a:cubicBezTo>
                  <a:cubicBezTo>
                    <a:pt x="639223" y="417101"/>
                    <a:pt x="639223" y="413332"/>
                    <a:pt x="639985" y="408432"/>
                  </a:cubicBezTo>
                  <a:cubicBezTo>
                    <a:pt x="640804" y="403199"/>
                    <a:pt x="644219" y="399257"/>
                    <a:pt x="648576" y="398445"/>
                  </a:cubicBezTo>
                  <a:cubicBezTo>
                    <a:pt x="653514" y="397540"/>
                    <a:pt x="655684" y="394610"/>
                    <a:pt x="655414" y="389337"/>
                  </a:cubicBezTo>
                  <a:cubicBezTo>
                    <a:pt x="655185" y="384903"/>
                    <a:pt x="656053" y="381560"/>
                    <a:pt x="657478" y="381560"/>
                  </a:cubicBezTo>
                  <a:cubicBezTo>
                    <a:pt x="658813" y="381560"/>
                    <a:pt x="684929" y="378458"/>
                    <a:pt x="715246" y="374676"/>
                  </a:cubicBezTo>
                  <a:cubicBezTo>
                    <a:pt x="745564" y="370907"/>
                    <a:pt x="792154" y="366180"/>
                    <a:pt x="818352" y="364249"/>
                  </a:cubicBezTo>
                  <a:cubicBezTo>
                    <a:pt x="844575" y="362305"/>
                    <a:pt x="869741" y="360388"/>
                    <a:pt x="874090" y="360028"/>
                  </a:cubicBezTo>
                  <a:cubicBezTo>
                    <a:pt x="878447" y="359655"/>
                    <a:pt x="881510" y="360161"/>
                    <a:pt x="880904" y="361147"/>
                  </a:cubicBezTo>
                  <a:moveTo>
                    <a:pt x="985525" y="377792"/>
                  </a:moveTo>
                  <a:lnTo>
                    <a:pt x="1002190" y="396221"/>
                  </a:lnTo>
                  <a:lnTo>
                    <a:pt x="995639" y="404211"/>
                  </a:lnTo>
                  <a:cubicBezTo>
                    <a:pt x="989627" y="411548"/>
                    <a:pt x="988989" y="411588"/>
                    <a:pt x="988129" y="404664"/>
                  </a:cubicBezTo>
                  <a:cubicBezTo>
                    <a:pt x="986532" y="391774"/>
                    <a:pt x="980070" y="387086"/>
                    <a:pt x="967221" y="389523"/>
                  </a:cubicBezTo>
                  <a:cubicBezTo>
                    <a:pt x="955477" y="391734"/>
                    <a:pt x="955207" y="391494"/>
                    <a:pt x="955747" y="378910"/>
                  </a:cubicBezTo>
                  <a:cubicBezTo>
                    <a:pt x="956108" y="370468"/>
                    <a:pt x="958180" y="365022"/>
                    <a:pt x="961750" y="363131"/>
                  </a:cubicBezTo>
                  <a:cubicBezTo>
                    <a:pt x="964764" y="361546"/>
                    <a:pt x="967589" y="360055"/>
                    <a:pt x="968040" y="359815"/>
                  </a:cubicBezTo>
                  <a:cubicBezTo>
                    <a:pt x="968499" y="359575"/>
                    <a:pt x="976238" y="367512"/>
                    <a:pt x="985525" y="377792"/>
                  </a:cubicBezTo>
                  <a:moveTo>
                    <a:pt x="588088" y="366473"/>
                  </a:moveTo>
                  <a:cubicBezTo>
                    <a:pt x="587204" y="367911"/>
                    <a:pt x="584812" y="368111"/>
                    <a:pt x="582896" y="366926"/>
                  </a:cubicBezTo>
                  <a:cubicBezTo>
                    <a:pt x="580652" y="365514"/>
                    <a:pt x="581258" y="364529"/>
                    <a:pt x="584526" y="364263"/>
                  </a:cubicBezTo>
                  <a:cubicBezTo>
                    <a:pt x="587277" y="364023"/>
                    <a:pt x="588956" y="365062"/>
                    <a:pt x="588088" y="366473"/>
                  </a:cubicBezTo>
                  <a:moveTo>
                    <a:pt x="394292" y="424425"/>
                  </a:moveTo>
                  <a:cubicBezTo>
                    <a:pt x="391745" y="425490"/>
                    <a:pt x="386635" y="425597"/>
                    <a:pt x="383367" y="424651"/>
                  </a:cubicBezTo>
                  <a:cubicBezTo>
                    <a:pt x="379985" y="423666"/>
                    <a:pt x="382147" y="422760"/>
                    <a:pt x="388141" y="422654"/>
                  </a:cubicBezTo>
                  <a:cubicBezTo>
                    <a:pt x="394161" y="422534"/>
                    <a:pt x="396929" y="423333"/>
                    <a:pt x="394292" y="424425"/>
                  </a:cubicBezTo>
                  <a:moveTo>
                    <a:pt x="792957" y="424212"/>
                  </a:moveTo>
                  <a:cubicBezTo>
                    <a:pt x="792080" y="425650"/>
                    <a:pt x="789681" y="425850"/>
                    <a:pt x="787764" y="424664"/>
                  </a:cubicBezTo>
                  <a:cubicBezTo>
                    <a:pt x="785537" y="423266"/>
                    <a:pt x="786118" y="422281"/>
                    <a:pt x="789402" y="422001"/>
                  </a:cubicBezTo>
                  <a:cubicBezTo>
                    <a:pt x="792129" y="421748"/>
                    <a:pt x="793825" y="422787"/>
                    <a:pt x="792957" y="424212"/>
                  </a:cubicBezTo>
                  <a:moveTo>
                    <a:pt x="971594" y="432561"/>
                  </a:moveTo>
                  <a:cubicBezTo>
                    <a:pt x="965034" y="440377"/>
                    <a:pt x="960940" y="442282"/>
                    <a:pt x="956566" y="439565"/>
                  </a:cubicBezTo>
                  <a:cubicBezTo>
                    <a:pt x="949925" y="435424"/>
                    <a:pt x="945650" y="436170"/>
                    <a:pt x="805233" y="465944"/>
                  </a:cubicBezTo>
                  <a:cubicBezTo>
                    <a:pt x="694339" y="489447"/>
                    <a:pt x="689965" y="490153"/>
                    <a:pt x="689965" y="484161"/>
                  </a:cubicBezTo>
                  <a:cubicBezTo>
                    <a:pt x="689965" y="480099"/>
                    <a:pt x="803333" y="453627"/>
                    <a:pt x="890739" y="437261"/>
                  </a:cubicBezTo>
                  <a:cubicBezTo>
                    <a:pt x="990987" y="418526"/>
                    <a:pt x="982994" y="418992"/>
                    <a:pt x="971594" y="432561"/>
                  </a:cubicBezTo>
                  <a:moveTo>
                    <a:pt x="775333" y="429085"/>
                  </a:moveTo>
                  <a:cubicBezTo>
                    <a:pt x="773384" y="430350"/>
                    <a:pt x="769879" y="430350"/>
                    <a:pt x="767151" y="429085"/>
                  </a:cubicBezTo>
                  <a:cubicBezTo>
                    <a:pt x="764441" y="427834"/>
                    <a:pt x="765915" y="426875"/>
                    <a:pt x="770550" y="426875"/>
                  </a:cubicBezTo>
                  <a:cubicBezTo>
                    <a:pt x="775202" y="426875"/>
                    <a:pt x="777274" y="427847"/>
                    <a:pt x="775333" y="429085"/>
                  </a:cubicBezTo>
                  <a:moveTo>
                    <a:pt x="754851" y="433307"/>
                  </a:moveTo>
                  <a:cubicBezTo>
                    <a:pt x="752124" y="434438"/>
                    <a:pt x="748021" y="434438"/>
                    <a:pt x="745294" y="433307"/>
                  </a:cubicBezTo>
                  <a:cubicBezTo>
                    <a:pt x="742689" y="432228"/>
                    <a:pt x="744884" y="431309"/>
                    <a:pt x="750068" y="431309"/>
                  </a:cubicBezTo>
                  <a:cubicBezTo>
                    <a:pt x="755252" y="431309"/>
                    <a:pt x="757430" y="432241"/>
                    <a:pt x="754851" y="433307"/>
                  </a:cubicBezTo>
                  <a:moveTo>
                    <a:pt x="720029" y="441563"/>
                  </a:moveTo>
                  <a:cubicBezTo>
                    <a:pt x="696804" y="448141"/>
                    <a:pt x="688287" y="449219"/>
                    <a:pt x="690793" y="445251"/>
                  </a:cubicBezTo>
                  <a:cubicBezTo>
                    <a:pt x="692889" y="441935"/>
                    <a:pt x="718383" y="435970"/>
                    <a:pt x="730954" y="435837"/>
                  </a:cubicBezTo>
                  <a:cubicBezTo>
                    <a:pt x="736171" y="435810"/>
                    <a:pt x="731224" y="438393"/>
                    <a:pt x="720029" y="441563"/>
                  </a:cubicBezTo>
                  <a:moveTo>
                    <a:pt x="680957" y="450857"/>
                  </a:moveTo>
                  <a:cubicBezTo>
                    <a:pt x="680081" y="452295"/>
                    <a:pt x="677681" y="452508"/>
                    <a:pt x="675773" y="451310"/>
                  </a:cubicBezTo>
                  <a:cubicBezTo>
                    <a:pt x="673537" y="449912"/>
                    <a:pt x="674135" y="448926"/>
                    <a:pt x="677403" y="448647"/>
                  </a:cubicBezTo>
                  <a:cubicBezTo>
                    <a:pt x="680154" y="448407"/>
                    <a:pt x="681833" y="449459"/>
                    <a:pt x="680957" y="450857"/>
                  </a:cubicBezTo>
                  <a:moveTo>
                    <a:pt x="661302" y="456943"/>
                  </a:moveTo>
                  <a:cubicBezTo>
                    <a:pt x="649010" y="462083"/>
                    <a:pt x="640239" y="462149"/>
                    <a:pt x="642139" y="457089"/>
                  </a:cubicBezTo>
                  <a:cubicBezTo>
                    <a:pt x="643064" y="454626"/>
                    <a:pt x="649542" y="452841"/>
                    <a:pt x="656651" y="453081"/>
                  </a:cubicBezTo>
                  <a:cubicBezTo>
                    <a:pt x="668116" y="453467"/>
                    <a:pt x="668607" y="453893"/>
                    <a:pt x="661302" y="456943"/>
                  </a:cubicBezTo>
                  <a:moveTo>
                    <a:pt x="588088" y="477503"/>
                  </a:moveTo>
                  <a:cubicBezTo>
                    <a:pt x="587204" y="478928"/>
                    <a:pt x="584812" y="479127"/>
                    <a:pt x="582896" y="477942"/>
                  </a:cubicBezTo>
                  <a:cubicBezTo>
                    <a:pt x="580652" y="476544"/>
                    <a:pt x="581258" y="475559"/>
                    <a:pt x="584526" y="475279"/>
                  </a:cubicBezTo>
                  <a:cubicBezTo>
                    <a:pt x="587277" y="475053"/>
                    <a:pt x="588956" y="476118"/>
                    <a:pt x="588088" y="477503"/>
                  </a:cubicBezTo>
                  <a:moveTo>
                    <a:pt x="568433" y="482603"/>
                  </a:moveTo>
                  <a:cubicBezTo>
                    <a:pt x="563773" y="483748"/>
                    <a:pt x="558802" y="486438"/>
                    <a:pt x="556960" y="488835"/>
                  </a:cubicBezTo>
                  <a:cubicBezTo>
                    <a:pt x="555150" y="491152"/>
                    <a:pt x="529369" y="495852"/>
                    <a:pt x="499600" y="499315"/>
                  </a:cubicBezTo>
                  <a:cubicBezTo>
                    <a:pt x="394971" y="511432"/>
                    <a:pt x="386078" y="510141"/>
                    <a:pt x="472813" y="495426"/>
                  </a:cubicBezTo>
                  <a:cubicBezTo>
                    <a:pt x="520885" y="487277"/>
                    <a:pt x="563913" y="480605"/>
                    <a:pt x="568433" y="480605"/>
                  </a:cubicBezTo>
                  <a:lnTo>
                    <a:pt x="576606" y="480605"/>
                  </a:lnTo>
                  <a:lnTo>
                    <a:pt x="568433" y="482603"/>
                  </a:lnTo>
                  <a:close/>
                  <a:moveTo>
                    <a:pt x="814814" y="499701"/>
                  </a:moveTo>
                  <a:cubicBezTo>
                    <a:pt x="813922" y="501152"/>
                    <a:pt x="811539" y="501339"/>
                    <a:pt x="809606" y="500154"/>
                  </a:cubicBezTo>
                  <a:cubicBezTo>
                    <a:pt x="807378" y="498742"/>
                    <a:pt x="807976" y="497757"/>
                    <a:pt x="811252" y="497490"/>
                  </a:cubicBezTo>
                  <a:cubicBezTo>
                    <a:pt x="813987" y="497251"/>
                    <a:pt x="815666" y="498316"/>
                    <a:pt x="814814" y="499701"/>
                  </a:cubicBezTo>
                  <a:moveTo>
                    <a:pt x="794455" y="504601"/>
                  </a:moveTo>
                  <a:cubicBezTo>
                    <a:pt x="792539" y="505839"/>
                    <a:pt x="789542" y="505839"/>
                    <a:pt x="787625" y="504601"/>
                  </a:cubicBezTo>
                  <a:cubicBezTo>
                    <a:pt x="785725" y="503363"/>
                    <a:pt x="787224" y="502377"/>
                    <a:pt x="791057" y="502377"/>
                  </a:cubicBezTo>
                  <a:cubicBezTo>
                    <a:pt x="794857" y="502377"/>
                    <a:pt x="796380" y="503349"/>
                    <a:pt x="794455" y="504601"/>
                  </a:cubicBezTo>
                  <a:moveTo>
                    <a:pt x="775333" y="509049"/>
                  </a:moveTo>
                  <a:cubicBezTo>
                    <a:pt x="773384" y="510327"/>
                    <a:pt x="769879" y="510327"/>
                    <a:pt x="767151" y="509049"/>
                  </a:cubicBezTo>
                  <a:cubicBezTo>
                    <a:pt x="764441" y="507784"/>
                    <a:pt x="765915" y="506825"/>
                    <a:pt x="770550" y="506825"/>
                  </a:cubicBezTo>
                  <a:cubicBezTo>
                    <a:pt x="775202" y="506825"/>
                    <a:pt x="777274" y="507770"/>
                    <a:pt x="775333" y="509049"/>
                  </a:cubicBezTo>
                  <a:moveTo>
                    <a:pt x="376537" y="513496"/>
                  </a:moveTo>
                  <a:cubicBezTo>
                    <a:pt x="373261" y="514428"/>
                    <a:pt x="367520" y="514428"/>
                    <a:pt x="364236" y="513496"/>
                  </a:cubicBezTo>
                  <a:cubicBezTo>
                    <a:pt x="360838" y="512498"/>
                    <a:pt x="363548" y="511699"/>
                    <a:pt x="370387" y="511699"/>
                  </a:cubicBezTo>
                  <a:cubicBezTo>
                    <a:pt x="377217" y="511685"/>
                    <a:pt x="379944" y="512484"/>
                    <a:pt x="376537" y="513496"/>
                  </a:cubicBezTo>
                  <a:moveTo>
                    <a:pt x="753483" y="513496"/>
                  </a:moveTo>
                  <a:cubicBezTo>
                    <a:pt x="751534" y="514761"/>
                    <a:pt x="748021" y="514761"/>
                    <a:pt x="745294" y="513496"/>
                  </a:cubicBezTo>
                  <a:cubicBezTo>
                    <a:pt x="742583" y="512231"/>
                    <a:pt x="744065" y="511259"/>
                    <a:pt x="748709" y="511259"/>
                  </a:cubicBezTo>
                  <a:cubicBezTo>
                    <a:pt x="753336" y="511259"/>
                    <a:pt x="755424" y="512218"/>
                    <a:pt x="753483" y="513496"/>
                  </a:cubicBezTo>
                  <a:moveTo>
                    <a:pt x="345130" y="517717"/>
                  </a:moveTo>
                  <a:cubicBezTo>
                    <a:pt x="342567" y="518769"/>
                    <a:pt x="337473" y="518863"/>
                    <a:pt x="334189" y="517930"/>
                  </a:cubicBezTo>
                  <a:cubicBezTo>
                    <a:pt x="330807" y="516945"/>
                    <a:pt x="332952" y="516053"/>
                    <a:pt x="338980" y="515933"/>
                  </a:cubicBezTo>
                  <a:cubicBezTo>
                    <a:pt x="344991" y="515800"/>
                    <a:pt x="347751" y="516599"/>
                    <a:pt x="345130" y="517717"/>
                  </a:cubicBezTo>
                  <a:moveTo>
                    <a:pt x="542481" y="519475"/>
                  </a:moveTo>
                  <a:cubicBezTo>
                    <a:pt x="532653" y="521313"/>
                    <a:pt x="506414" y="523803"/>
                    <a:pt x="483746" y="525028"/>
                  </a:cubicBezTo>
                  <a:cubicBezTo>
                    <a:pt x="461077" y="526240"/>
                    <a:pt x="448260" y="526333"/>
                    <a:pt x="455066" y="525228"/>
                  </a:cubicBezTo>
                  <a:cubicBezTo>
                    <a:pt x="476645" y="521672"/>
                    <a:pt x="532359" y="516146"/>
                    <a:pt x="546575" y="516146"/>
                  </a:cubicBezTo>
                  <a:cubicBezTo>
                    <a:pt x="559384" y="516146"/>
                    <a:pt x="559122" y="516346"/>
                    <a:pt x="542481" y="519475"/>
                  </a:cubicBezTo>
                  <a:moveTo>
                    <a:pt x="734361" y="517930"/>
                  </a:moveTo>
                  <a:cubicBezTo>
                    <a:pt x="732412" y="519195"/>
                    <a:pt x="728907" y="519195"/>
                    <a:pt x="726179" y="517930"/>
                  </a:cubicBezTo>
                  <a:cubicBezTo>
                    <a:pt x="723452" y="516679"/>
                    <a:pt x="724943" y="515720"/>
                    <a:pt x="729578" y="515720"/>
                  </a:cubicBezTo>
                  <a:cubicBezTo>
                    <a:pt x="734221" y="515720"/>
                    <a:pt x="736302" y="516665"/>
                    <a:pt x="734361" y="517930"/>
                  </a:cubicBezTo>
                  <a:moveTo>
                    <a:pt x="317794" y="522152"/>
                  </a:moveTo>
                  <a:cubicBezTo>
                    <a:pt x="315255" y="523217"/>
                    <a:pt x="310153" y="523324"/>
                    <a:pt x="306885" y="522365"/>
                  </a:cubicBezTo>
                  <a:cubicBezTo>
                    <a:pt x="303503" y="521393"/>
                    <a:pt x="305649" y="520501"/>
                    <a:pt x="311660" y="520381"/>
                  </a:cubicBezTo>
                  <a:cubicBezTo>
                    <a:pt x="317687" y="520234"/>
                    <a:pt x="320447" y="521046"/>
                    <a:pt x="317794" y="522152"/>
                  </a:cubicBezTo>
                  <a:moveTo>
                    <a:pt x="713879" y="522152"/>
                  </a:moveTo>
                  <a:cubicBezTo>
                    <a:pt x="711152" y="523297"/>
                    <a:pt x="707049" y="523297"/>
                    <a:pt x="704330" y="522152"/>
                  </a:cubicBezTo>
                  <a:cubicBezTo>
                    <a:pt x="701717" y="521060"/>
                    <a:pt x="703896" y="520154"/>
                    <a:pt x="709096" y="520154"/>
                  </a:cubicBezTo>
                  <a:cubicBezTo>
                    <a:pt x="714280" y="520154"/>
                    <a:pt x="716458" y="521060"/>
                    <a:pt x="713879" y="522152"/>
                  </a:cubicBezTo>
                  <a:moveTo>
                    <a:pt x="289130" y="526812"/>
                  </a:moveTo>
                  <a:cubicBezTo>
                    <a:pt x="285846" y="527758"/>
                    <a:pt x="280122" y="527758"/>
                    <a:pt x="276838" y="526812"/>
                  </a:cubicBezTo>
                  <a:cubicBezTo>
                    <a:pt x="273423" y="525827"/>
                    <a:pt x="276142" y="525041"/>
                    <a:pt x="282980" y="525041"/>
                  </a:cubicBezTo>
                  <a:cubicBezTo>
                    <a:pt x="289810" y="525028"/>
                    <a:pt x="292537" y="525814"/>
                    <a:pt x="289130" y="526812"/>
                  </a:cubicBezTo>
                  <a:moveTo>
                    <a:pt x="679057" y="530368"/>
                  </a:moveTo>
                  <a:cubicBezTo>
                    <a:pt x="656929" y="536626"/>
                    <a:pt x="644465" y="538224"/>
                    <a:pt x="646815" y="534536"/>
                  </a:cubicBezTo>
                  <a:cubicBezTo>
                    <a:pt x="648715" y="531513"/>
                    <a:pt x="678230" y="524802"/>
                    <a:pt x="689974" y="524682"/>
                  </a:cubicBezTo>
                  <a:cubicBezTo>
                    <a:pt x="695190" y="524642"/>
                    <a:pt x="690252" y="527212"/>
                    <a:pt x="679057" y="530368"/>
                  </a:cubicBezTo>
                  <a:moveTo>
                    <a:pt x="261810" y="531260"/>
                  </a:moveTo>
                  <a:cubicBezTo>
                    <a:pt x="258543" y="532205"/>
                    <a:pt x="252793" y="532205"/>
                    <a:pt x="249526" y="531260"/>
                  </a:cubicBezTo>
                  <a:cubicBezTo>
                    <a:pt x="246094" y="530261"/>
                    <a:pt x="248838" y="529476"/>
                    <a:pt x="255660" y="529476"/>
                  </a:cubicBezTo>
                  <a:cubicBezTo>
                    <a:pt x="262490" y="529462"/>
                    <a:pt x="265225" y="530248"/>
                    <a:pt x="261810" y="531260"/>
                  </a:cubicBezTo>
                  <a:moveTo>
                    <a:pt x="432537" y="531260"/>
                  </a:moveTo>
                  <a:cubicBezTo>
                    <a:pt x="426804" y="532245"/>
                    <a:pt x="417771" y="532245"/>
                    <a:pt x="412038" y="531260"/>
                  </a:cubicBezTo>
                  <a:cubicBezTo>
                    <a:pt x="406437" y="530288"/>
                    <a:pt x="411080" y="529476"/>
                    <a:pt x="422283" y="529476"/>
                  </a:cubicBezTo>
                  <a:cubicBezTo>
                    <a:pt x="433487" y="529476"/>
                    <a:pt x="438138" y="530275"/>
                    <a:pt x="432537" y="531260"/>
                  </a:cubicBezTo>
                  <a:moveTo>
                    <a:pt x="237242" y="535694"/>
                  </a:moveTo>
                  <a:cubicBezTo>
                    <a:pt x="233884" y="536666"/>
                    <a:pt x="227684" y="536666"/>
                    <a:pt x="223590" y="535694"/>
                  </a:cubicBezTo>
                  <a:cubicBezTo>
                    <a:pt x="219364" y="534709"/>
                    <a:pt x="222075" y="533910"/>
                    <a:pt x="229715" y="533910"/>
                  </a:cubicBezTo>
                  <a:cubicBezTo>
                    <a:pt x="237356" y="533896"/>
                    <a:pt x="240665" y="534695"/>
                    <a:pt x="237242" y="535694"/>
                  </a:cubicBezTo>
                  <a:moveTo>
                    <a:pt x="384735" y="535694"/>
                  </a:moveTo>
                  <a:cubicBezTo>
                    <a:pt x="381459" y="536640"/>
                    <a:pt x="375718" y="536640"/>
                    <a:pt x="372434" y="535694"/>
                  </a:cubicBezTo>
                  <a:cubicBezTo>
                    <a:pt x="369019" y="534709"/>
                    <a:pt x="371746" y="533910"/>
                    <a:pt x="378584" y="533910"/>
                  </a:cubicBezTo>
                  <a:cubicBezTo>
                    <a:pt x="385406" y="533896"/>
                    <a:pt x="388141" y="534695"/>
                    <a:pt x="384735" y="535694"/>
                  </a:cubicBezTo>
                  <a:moveTo>
                    <a:pt x="195590" y="543790"/>
                  </a:moveTo>
                  <a:cubicBezTo>
                    <a:pt x="184354" y="546906"/>
                    <a:pt x="160899" y="550568"/>
                    <a:pt x="143685" y="551900"/>
                  </a:cubicBezTo>
                  <a:lnTo>
                    <a:pt x="112270" y="554350"/>
                  </a:lnTo>
                  <a:lnTo>
                    <a:pt x="151882" y="546320"/>
                  </a:lnTo>
                  <a:cubicBezTo>
                    <a:pt x="199955" y="536586"/>
                    <a:pt x="227381" y="534988"/>
                    <a:pt x="195590" y="543790"/>
                  </a:cubicBezTo>
                  <a:moveTo>
                    <a:pt x="163487" y="575669"/>
                  </a:moveTo>
                  <a:cubicBezTo>
                    <a:pt x="161538" y="576934"/>
                    <a:pt x="158016" y="576934"/>
                    <a:pt x="155297" y="575669"/>
                  </a:cubicBezTo>
                  <a:cubicBezTo>
                    <a:pt x="152579" y="574404"/>
                    <a:pt x="154053" y="573445"/>
                    <a:pt x="158696" y="573445"/>
                  </a:cubicBezTo>
                  <a:cubicBezTo>
                    <a:pt x="163331" y="573445"/>
                    <a:pt x="165403" y="574391"/>
                    <a:pt x="163487" y="575669"/>
                  </a:cubicBezTo>
                  <a:moveTo>
                    <a:pt x="816993" y="605404"/>
                  </a:moveTo>
                  <a:cubicBezTo>
                    <a:pt x="814249" y="608627"/>
                    <a:pt x="810007" y="610304"/>
                    <a:pt x="807427" y="609212"/>
                  </a:cubicBezTo>
                  <a:cubicBezTo>
                    <a:pt x="804864" y="608094"/>
                    <a:pt x="788854" y="610477"/>
                    <a:pt x="771647" y="614539"/>
                  </a:cubicBezTo>
                  <a:cubicBezTo>
                    <a:pt x="754523" y="618560"/>
                    <a:pt x="723288" y="622648"/>
                    <a:pt x="702274" y="623634"/>
                  </a:cubicBezTo>
                  <a:lnTo>
                    <a:pt x="664021" y="625405"/>
                  </a:lnTo>
                  <a:lnTo>
                    <a:pt x="706369" y="618973"/>
                  </a:lnTo>
                  <a:cubicBezTo>
                    <a:pt x="729570" y="615444"/>
                    <a:pt x="762877" y="609812"/>
                    <a:pt x="780115" y="606523"/>
                  </a:cubicBezTo>
                  <a:cubicBezTo>
                    <a:pt x="824634" y="597987"/>
                    <a:pt x="823225" y="598027"/>
                    <a:pt x="816993" y="605404"/>
                  </a:cubicBezTo>
                  <a:moveTo>
                    <a:pt x="640804" y="658708"/>
                  </a:moveTo>
                  <a:cubicBezTo>
                    <a:pt x="640804" y="663143"/>
                    <a:pt x="632786" y="665393"/>
                    <a:pt x="631279" y="661372"/>
                  </a:cubicBezTo>
                  <a:cubicBezTo>
                    <a:pt x="630387" y="658988"/>
                    <a:pt x="632188" y="656937"/>
                    <a:pt x="635202" y="656937"/>
                  </a:cubicBezTo>
                  <a:cubicBezTo>
                    <a:pt x="638208" y="656951"/>
                    <a:pt x="640804" y="657776"/>
                    <a:pt x="640804" y="658708"/>
                  </a:cubicBezTo>
                  <a:moveTo>
                    <a:pt x="738464" y="686459"/>
                  </a:moveTo>
                  <a:cubicBezTo>
                    <a:pt x="735728" y="687604"/>
                    <a:pt x="731625" y="687604"/>
                    <a:pt x="728907" y="686459"/>
                  </a:cubicBezTo>
                  <a:cubicBezTo>
                    <a:pt x="726310" y="685381"/>
                    <a:pt x="728497" y="684462"/>
                    <a:pt x="733681" y="684462"/>
                  </a:cubicBezTo>
                  <a:cubicBezTo>
                    <a:pt x="738873" y="684462"/>
                    <a:pt x="741051" y="685381"/>
                    <a:pt x="738464" y="686459"/>
                  </a:cubicBezTo>
                  <a:moveTo>
                    <a:pt x="716614" y="690907"/>
                  </a:moveTo>
                  <a:cubicBezTo>
                    <a:pt x="713879" y="692052"/>
                    <a:pt x="709784" y="692052"/>
                    <a:pt x="707049" y="690907"/>
                  </a:cubicBezTo>
                  <a:cubicBezTo>
                    <a:pt x="704461" y="689815"/>
                    <a:pt x="706639" y="688909"/>
                    <a:pt x="711831" y="688909"/>
                  </a:cubicBezTo>
                  <a:cubicBezTo>
                    <a:pt x="717023" y="688909"/>
                    <a:pt x="719194" y="689815"/>
                    <a:pt x="716614" y="690907"/>
                  </a:cubicBezTo>
                  <a:moveTo>
                    <a:pt x="693397" y="695567"/>
                  </a:moveTo>
                  <a:cubicBezTo>
                    <a:pt x="690039" y="696539"/>
                    <a:pt x="683823" y="696539"/>
                    <a:pt x="679737" y="695567"/>
                  </a:cubicBezTo>
                  <a:cubicBezTo>
                    <a:pt x="675527" y="694569"/>
                    <a:pt x="678230" y="693796"/>
                    <a:pt x="685879" y="693796"/>
                  </a:cubicBezTo>
                  <a:cubicBezTo>
                    <a:pt x="693528" y="693810"/>
                    <a:pt x="696828" y="694569"/>
                    <a:pt x="693397" y="695567"/>
                  </a:cubicBezTo>
                  <a:moveTo>
                    <a:pt x="661982" y="700015"/>
                  </a:moveTo>
                  <a:cubicBezTo>
                    <a:pt x="657879" y="700987"/>
                    <a:pt x="651057" y="700987"/>
                    <a:pt x="646954" y="700015"/>
                  </a:cubicBezTo>
                  <a:cubicBezTo>
                    <a:pt x="642851" y="699043"/>
                    <a:pt x="646266" y="698231"/>
                    <a:pt x="654464" y="698231"/>
                  </a:cubicBezTo>
                  <a:cubicBezTo>
                    <a:pt x="662653" y="698244"/>
                    <a:pt x="666077" y="699043"/>
                    <a:pt x="661982" y="700015"/>
                  </a:cubicBezTo>
                  <a:moveTo>
                    <a:pt x="719480" y="717193"/>
                  </a:moveTo>
                  <a:cubicBezTo>
                    <a:pt x="717302" y="720655"/>
                    <a:pt x="668935" y="732293"/>
                    <a:pt x="656380" y="732373"/>
                  </a:cubicBezTo>
                  <a:cubicBezTo>
                    <a:pt x="637610" y="732506"/>
                    <a:pt x="645988" y="724343"/>
                    <a:pt x="667559" y="721467"/>
                  </a:cubicBezTo>
                  <a:cubicBezTo>
                    <a:pt x="679049" y="719949"/>
                    <a:pt x="691087" y="718058"/>
                    <a:pt x="694077" y="717299"/>
                  </a:cubicBezTo>
                  <a:cubicBezTo>
                    <a:pt x="704174" y="714769"/>
                    <a:pt x="721045" y="714703"/>
                    <a:pt x="719480" y="717193"/>
                  </a:cubicBezTo>
                  <a:moveTo>
                    <a:pt x="668116" y="763599"/>
                  </a:moveTo>
                  <a:cubicBezTo>
                    <a:pt x="655561" y="774772"/>
                    <a:pt x="650902" y="774718"/>
                    <a:pt x="661302" y="763493"/>
                  </a:cubicBezTo>
                  <a:cubicBezTo>
                    <a:pt x="665929" y="758473"/>
                    <a:pt x="671261" y="754744"/>
                    <a:pt x="673595" y="754864"/>
                  </a:cubicBezTo>
                  <a:cubicBezTo>
                    <a:pt x="675806" y="754984"/>
                    <a:pt x="673308" y="758979"/>
                    <a:pt x="668116" y="763599"/>
                  </a:cubicBezTo>
                </a:path>
              </a:pathLst>
            </a:custGeom>
            <a:solidFill>
              <a:srgbClr val="315454"/>
            </a:solidFill>
          </p:spPr>
          <p:txBody>
            <a:bodyPr lIns="127000" rIns="127000" rtlCol="0" anchor="ctr"/>
            <a:lstStyle/>
            <a:p>
              <a:pPr algn="l"/>
              <a:endParaRPr lang="en-US" sz="1100"/>
            </a:p>
          </p:txBody>
        </p:sp>
        <p:sp>
          <p:nvSpPr>
            <p:cNvPr id="71" name="TextBox 70"/>
            <p:cNvSpPr txBox="1"/>
            <p:nvPr/>
          </p:nvSpPr>
          <p:spPr>
            <a:xfrm>
              <a:off x="6568834" y="2935135"/>
              <a:ext cx="629125" cy="476250"/>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1600" b="1">
                  <a:solidFill>
                    <a:srgbClr val="FFFFFF"/>
                  </a:solidFill>
                  <a:latin typeface="思源黑体 CN Light"/>
                  <a:ea typeface="思源黑体 CN Light"/>
                </a:rPr>
                <a:t>场景</a:t>
              </a:r>
              <a:endParaRPr lang="en-US" sz="1100"/>
            </a:p>
          </p:txBody>
        </p:sp>
      </p:grpSp>
      <p:grpSp>
        <p:nvGrpSpPr>
          <p:cNvPr id="72" name="Group 9"/>
          <p:cNvGrpSpPr/>
          <p:nvPr/>
        </p:nvGrpSpPr>
        <p:grpSpPr>
          <a:xfrm>
            <a:off x="7838834" y="1411135"/>
            <a:ext cx="2560663" cy="822160"/>
            <a:chOff x="7838834" y="1411135"/>
            <a:chExt cx="2560663" cy="822160"/>
          </a:xfrm>
        </p:grpSpPr>
        <p:sp>
          <p:nvSpPr>
            <p:cNvPr id="73" name="Freeform 72"/>
            <p:cNvSpPr/>
            <p:nvPr/>
          </p:nvSpPr>
          <p:spPr>
            <a:xfrm>
              <a:off x="7838834" y="1411135"/>
              <a:ext cx="2560663" cy="822160"/>
            </a:xfrm>
            <a:custGeom>
              <a:avLst/>
              <a:gdLst/>
              <a:ahLst/>
              <a:cxnLst/>
              <a:rect l="l" t="t" r="r" b="b"/>
              <a:pathLst>
                <a:path w="2560663" h="822160">
                  <a:moveTo>
                    <a:pt x="0" y="223520"/>
                  </a:moveTo>
                  <a:cubicBezTo>
                    <a:pt x="0" y="100073"/>
                    <a:pt x="100073" y="0"/>
                    <a:pt x="223520" y="0"/>
                  </a:cubicBezTo>
                  <a:lnTo>
                    <a:pt x="2337143" y="0"/>
                  </a:lnTo>
                  <a:cubicBezTo>
                    <a:pt x="2396424" y="0"/>
                    <a:pt x="2453277" y="23549"/>
                    <a:pt x="2495195" y="65468"/>
                  </a:cubicBezTo>
                  <a:cubicBezTo>
                    <a:pt x="2537113" y="107386"/>
                    <a:pt x="2560663" y="164239"/>
                    <a:pt x="2560663" y="223520"/>
                  </a:cubicBezTo>
                  <a:lnTo>
                    <a:pt x="2560663" y="598640"/>
                  </a:lnTo>
                  <a:cubicBezTo>
                    <a:pt x="2560663" y="657921"/>
                    <a:pt x="2537113" y="714774"/>
                    <a:pt x="2495195" y="756693"/>
                  </a:cubicBezTo>
                  <a:cubicBezTo>
                    <a:pt x="2453277" y="798611"/>
                    <a:pt x="2396424" y="822160"/>
                    <a:pt x="2337143" y="822160"/>
                  </a:cubicBezTo>
                  <a:lnTo>
                    <a:pt x="223520" y="822160"/>
                  </a:lnTo>
                  <a:cubicBezTo>
                    <a:pt x="100073" y="822160"/>
                    <a:pt x="0" y="722087"/>
                    <a:pt x="0" y="598640"/>
                  </a:cubicBezTo>
                  <a:lnTo>
                    <a:pt x="0" y="223520"/>
                  </a:lnTo>
                  <a:close/>
                </a:path>
              </a:pathLst>
            </a:custGeom>
            <a:solidFill>
              <a:srgbClr val="C39985"/>
            </a:solidFill>
            <a:ln w="12700">
              <a:solidFill>
                <a:srgbClr val="000000"/>
              </a:solidFill>
              <a:prstDash val="solid"/>
              <a:miter/>
            </a:ln>
          </p:spPr>
          <p:txBody>
            <a:bodyPr lIns="127000" rIns="127000" rtlCol="0" anchor="ctr"/>
            <a:lstStyle/>
            <a:p>
              <a:pPr algn="l"/>
              <a:endParaRPr lang="en-US" sz="1100"/>
            </a:p>
          </p:txBody>
        </p:sp>
        <p:sp>
          <p:nvSpPr>
            <p:cNvPr id="74" name="TextBox 73"/>
            <p:cNvSpPr txBox="1"/>
            <p:nvPr/>
          </p:nvSpPr>
          <p:spPr>
            <a:xfrm>
              <a:off x="7991234" y="1449235"/>
              <a:ext cx="2346300" cy="762000"/>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1600">
                  <a:solidFill>
                    <a:srgbClr val="FFFFFF"/>
                  </a:solidFill>
                  <a:latin typeface="思源黑体 CN Light"/>
                  <a:ea typeface="思源黑体 CN Light"/>
                </a:rPr>
                <a:t>管理传入图片</a:t>
              </a:r>
              <a:endParaRPr lang="en-US" sz="1100"/>
            </a:p>
            <a:p>
              <a:pPr latinLnBrk="1">
                <a:lnSpc>
                  <a:spcPct val="113400"/>
                </a:lnSpc>
              </a:pPr>
              <a:r>
                <a:rPr lang="en-US" sz="1600">
                  <a:solidFill>
                    <a:srgbClr val="FFFFFF"/>
                  </a:solidFill>
                  <a:latin typeface="思源黑体 CN Light"/>
                  <a:ea typeface="思源黑体 CN Light"/>
                </a:rPr>
                <a:t>关联分析结果与原图片</a:t>
              </a:r>
            </a:p>
            <a:p>
              <a:pPr latinLnBrk="1"/>
              <a:endParaRPr lang="en-US" sz="1600">
                <a:solidFill>
                  <a:srgbClr val="FFFFFF"/>
                </a:solidFill>
                <a:latin typeface="思源黑体 CN Light"/>
                <a:ea typeface="思源黑体 CN Light"/>
              </a:endParaRPr>
            </a:p>
          </p:txBody>
        </p:sp>
      </p:grpSp>
      <p:grpSp>
        <p:nvGrpSpPr>
          <p:cNvPr id="75" name="Group 10"/>
          <p:cNvGrpSpPr/>
          <p:nvPr/>
        </p:nvGrpSpPr>
        <p:grpSpPr>
          <a:xfrm>
            <a:off x="7838834" y="2884335"/>
            <a:ext cx="2560663" cy="822160"/>
            <a:chOff x="7838834" y="2884335"/>
            <a:chExt cx="2560663" cy="822160"/>
          </a:xfrm>
        </p:grpSpPr>
        <p:sp>
          <p:nvSpPr>
            <p:cNvPr id="76" name="Freeform 75"/>
            <p:cNvSpPr/>
            <p:nvPr/>
          </p:nvSpPr>
          <p:spPr>
            <a:xfrm>
              <a:off x="7838834" y="2884335"/>
              <a:ext cx="2560663" cy="822160"/>
            </a:xfrm>
            <a:custGeom>
              <a:avLst/>
              <a:gdLst/>
              <a:ahLst/>
              <a:cxnLst/>
              <a:rect l="l" t="t" r="r" b="b"/>
              <a:pathLst>
                <a:path w="2560663" h="822160">
                  <a:moveTo>
                    <a:pt x="0" y="223520"/>
                  </a:moveTo>
                  <a:cubicBezTo>
                    <a:pt x="0" y="100073"/>
                    <a:pt x="100073" y="0"/>
                    <a:pt x="223520" y="0"/>
                  </a:cubicBezTo>
                  <a:lnTo>
                    <a:pt x="2337143" y="0"/>
                  </a:lnTo>
                  <a:cubicBezTo>
                    <a:pt x="2396424" y="0"/>
                    <a:pt x="2453277" y="23550"/>
                    <a:pt x="2495195" y="65468"/>
                  </a:cubicBezTo>
                  <a:cubicBezTo>
                    <a:pt x="2537113" y="107386"/>
                    <a:pt x="2560663" y="164239"/>
                    <a:pt x="2560663" y="223520"/>
                  </a:cubicBezTo>
                  <a:lnTo>
                    <a:pt x="2560663" y="598640"/>
                  </a:lnTo>
                  <a:cubicBezTo>
                    <a:pt x="2560663" y="657921"/>
                    <a:pt x="2537113" y="714774"/>
                    <a:pt x="2495195" y="756693"/>
                  </a:cubicBezTo>
                  <a:cubicBezTo>
                    <a:pt x="2453277" y="798611"/>
                    <a:pt x="2396424" y="822160"/>
                    <a:pt x="2337143" y="822160"/>
                  </a:cubicBezTo>
                  <a:lnTo>
                    <a:pt x="223520" y="822160"/>
                  </a:lnTo>
                  <a:cubicBezTo>
                    <a:pt x="100073" y="822160"/>
                    <a:pt x="0" y="722087"/>
                    <a:pt x="0" y="598640"/>
                  </a:cubicBezTo>
                  <a:lnTo>
                    <a:pt x="0" y="223520"/>
                  </a:lnTo>
                  <a:close/>
                </a:path>
              </a:pathLst>
            </a:custGeom>
            <a:solidFill>
              <a:srgbClr val="C39985"/>
            </a:solidFill>
            <a:ln w="12700">
              <a:solidFill>
                <a:srgbClr val="000000"/>
              </a:solidFill>
              <a:prstDash val="solid"/>
              <a:miter/>
            </a:ln>
          </p:spPr>
          <p:txBody>
            <a:bodyPr lIns="127000" rIns="127000" rtlCol="0" anchor="ctr"/>
            <a:lstStyle/>
            <a:p>
              <a:pPr algn="l"/>
              <a:endParaRPr lang="en-US" sz="1100"/>
            </a:p>
          </p:txBody>
        </p:sp>
        <p:sp>
          <p:nvSpPr>
            <p:cNvPr id="77" name="TextBox 76"/>
            <p:cNvSpPr txBox="1"/>
            <p:nvPr/>
          </p:nvSpPr>
          <p:spPr>
            <a:xfrm>
              <a:off x="7991234" y="2922435"/>
              <a:ext cx="2346300" cy="762000"/>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1600">
                  <a:solidFill>
                    <a:srgbClr val="FFFFFF"/>
                  </a:solidFill>
                  <a:latin typeface="思源黑体 CN Light"/>
                  <a:ea typeface="思源黑体 CN Light"/>
                </a:rPr>
                <a:t>多精细度查看结果</a:t>
              </a:r>
              <a:endParaRPr lang="en-US" sz="1100"/>
            </a:p>
            <a:p>
              <a:pPr latinLnBrk="1">
                <a:lnSpc>
                  <a:spcPct val="113400"/>
                </a:lnSpc>
              </a:pPr>
              <a:r>
                <a:rPr lang="en-US" sz="1600">
                  <a:solidFill>
                    <a:srgbClr val="FFFFFF"/>
                  </a:solidFill>
                  <a:latin typeface="思源黑体 CN Light"/>
                  <a:ea typeface="思源黑体 CN Light"/>
                </a:rPr>
                <a:t>整体全面or详细查看</a:t>
              </a:r>
            </a:p>
          </p:txBody>
        </p:sp>
      </p:grpSp>
      <p:grpSp>
        <p:nvGrpSpPr>
          <p:cNvPr id="78" name="Group 11"/>
          <p:cNvGrpSpPr/>
          <p:nvPr/>
        </p:nvGrpSpPr>
        <p:grpSpPr>
          <a:xfrm>
            <a:off x="7838834" y="4421035"/>
            <a:ext cx="2549119" cy="822160"/>
            <a:chOff x="7838834" y="4421035"/>
            <a:chExt cx="2549119" cy="822160"/>
          </a:xfrm>
        </p:grpSpPr>
        <p:sp>
          <p:nvSpPr>
            <p:cNvPr id="79" name="Freeform 78"/>
            <p:cNvSpPr/>
            <p:nvPr/>
          </p:nvSpPr>
          <p:spPr>
            <a:xfrm>
              <a:off x="7838834" y="4421035"/>
              <a:ext cx="2549119" cy="822160"/>
            </a:xfrm>
            <a:custGeom>
              <a:avLst/>
              <a:gdLst/>
              <a:ahLst/>
              <a:cxnLst/>
              <a:rect l="l" t="t" r="r" b="b"/>
              <a:pathLst>
                <a:path w="2549119" h="822160">
                  <a:moveTo>
                    <a:pt x="0" y="223520"/>
                  </a:moveTo>
                  <a:cubicBezTo>
                    <a:pt x="0" y="100073"/>
                    <a:pt x="100073" y="0"/>
                    <a:pt x="223520" y="0"/>
                  </a:cubicBezTo>
                  <a:lnTo>
                    <a:pt x="2325598" y="0"/>
                  </a:lnTo>
                  <a:cubicBezTo>
                    <a:pt x="2384880" y="0"/>
                    <a:pt x="2441733" y="23550"/>
                    <a:pt x="2483651" y="65468"/>
                  </a:cubicBezTo>
                  <a:cubicBezTo>
                    <a:pt x="2525569" y="107386"/>
                    <a:pt x="2549119" y="164239"/>
                    <a:pt x="2549119" y="223520"/>
                  </a:cubicBezTo>
                  <a:lnTo>
                    <a:pt x="2549119" y="598640"/>
                  </a:lnTo>
                  <a:cubicBezTo>
                    <a:pt x="2549119" y="657921"/>
                    <a:pt x="2525569" y="714774"/>
                    <a:pt x="2483651" y="756693"/>
                  </a:cubicBezTo>
                  <a:cubicBezTo>
                    <a:pt x="2441733" y="798611"/>
                    <a:pt x="2384880" y="822160"/>
                    <a:pt x="2325598" y="822160"/>
                  </a:cubicBezTo>
                  <a:lnTo>
                    <a:pt x="223520" y="822160"/>
                  </a:lnTo>
                  <a:cubicBezTo>
                    <a:pt x="100073" y="822160"/>
                    <a:pt x="0" y="722087"/>
                    <a:pt x="0" y="598640"/>
                  </a:cubicBezTo>
                  <a:lnTo>
                    <a:pt x="0" y="223520"/>
                  </a:lnTo>
                  <a:close/>
                </a:path>
              </a:pathLst>
            </a:custGeom>
            <a:solidFill>
              <a:srgbClr val="C39985"/>
            </a:solidFill>
            <a:ln w="12700">
              <a:solidFill>
                <a:srgbClr val="000000"/>
              </a:solidFill>
              <a:prstDash val="solid"/>
              <a:miter/>
            </a:ln>
          </p:spPr>
          <p:txBody>
            <a:bodyPr lIns="127000" rIns="127000" rtlCol="0" anchor="ctr"/>
            <a:lstStyle/>
            <a:p>
              <a:pPr algn="l"/>
              <a:endParaRPr lang="en-US" sz="1100"/>
            </a:p>
          </p:txBody>
        </p:sp>
        <p:sp>
          <p:nvSpPr>
            <p:cNvPr id="80" name="TextBox 79"/>
            <p:cNvSpPr txBox="1"/>
            <p:nvPr/>
          </p:nvSpPr>
          <p:spPr>
            <a:xfrm>
              <a:off x="7991246" y="4459135"/>
              <a:ext cx="2335720" cy="762000"/>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1600">
                  <a:solidFill>
                    <a:srgbClr val="FFFFFF"/>
                  </a:solidFill>
                  <a:latin typeface="思源黑体 CN Light"/>
                  <a:ea typeface="思源黑体 CN Light"/>
                </a:rPr>
                <a:t>同时查看图像完成的不同类型分析</a:t>
              </a:r>
              <a:endParaRPr lang="en-US" sz="11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10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10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10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1000"/>
                                        <p:tgtEl>
                                          <p:spTgt spid="7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1000"/>
                                        <p:tgtEl>
                                          <p:spTgt spid="7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9" grpId="0" animBg="1"/>
      <p:bldP spid="72" grpId="0" animBg="1"/>
      <p:bldP spid="75" grpId="0" animBg="1"/>
      <p:bldP spid="7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BF4"/>
        </a:solidFill>
        <a:effectLst/>
      </p:bgPr>
    </p:bg>
    <p:spTree>
      <p:nvGrpSpPr>
        <p:cNvPr id="1" name=""/>
        <p:cNvGrpSpPr/>
        <p:nvPr/>
      </p:nvGrpSpPr>
      <p:grpSpPr>
        <a:xfrm>
          <a:off x="0" y="0"/>
          <a:ext cx="0" cy="0"/>
          <a:chOff x="0" y="0"/>
          <a:chExt cx="0" cy="0"/>
        </a:xfrm>
      </p:grpSpPr>
      <p:sp>
        <p:nvSpPr>
          <p:cNvPr id="82" name="Freeform 81"/>
          <p:cNvSpPr/>
          <p:nvPr/>
        </p:nvSpPr>
        <p:spPr>
          <a:xfrm rot="5400000">
            <a:off x="2281684" y="-72019"/>
            <a:ext cx="1212560" cy="2476833"/>
          </a:xfrm>
          <a:custGeom>
            <a:avLst/>
            <a:gdLst/>
            <a:ahLst/>
            <a:cxnLst/>
            <a:rect l="l" t="t" r="r" b="b"/>
            <a:pathLst>
              <a:path w="1212560" h="2476833">
                <a:moveTo>
                  <a:pt x="560797" y="45014"/>
                </a:moveTo>
                <a:cubicBezTo>
                  <a:pt x="582234" y="0"/>
                  <a:pt x="630325" y="0"/>
                  <a:pt x="651762" y="45014"/>
                </a:cubicBezTo>
                <a:lnTo>
                  <a:pt x="1200770" y="1197678"/>
                </a:lnTo>
                <a:cubicBezTo>
                  <a:pt x="1212559" y="1222428"/>
                  <a:pt x="1212559" y="1254404"/>
                  <a:pt x="1200770" y="1279154"/>
                </a:cubicBezTo>
                <a:lnTo>
                  <a:pt x="651762" y="2431818"/>
                </a:lnTo>
                <a:cubicBezTo>
                  <a:pt x="630325" y="2476833"/>
                  <a:pt x="582234" y="2476833"/>
                  <a:pt x="560797" y="2431818"/>
                </a:cubicBezTo>
                <a:lnTo>
                  <a:pt x="11789" y="1279154"/>
                </a:lnTo>
                <a:cubicBezTo>
                  <a:pt x="0" y="1254404"/>
                  <a:pt x="0" y="1222428"/>
                  <a:pt x="11789" y="1197678"/>
                </a:cubicBezTo>
                <a:lnTo>
                  <a:pt x="560797" y="45014"/>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83" name="Picture 82"/>
          <p:cNvPicPr>
            <a:picLocks noChangeAspect="1"/>
          </p:cNvPicPr>
          <p:nvPr/>
        </p:nvPicPr>
        <p:blipFill>
          <a:blip r:embed="rId2"/>
          <a:stretch>
            <a:fillRect/>
          </a:stretch>
        </p:blipFill>
        <p:spPr>
          <a:xfrm>
            <a:off x="2729128" y="815530"/>
            <a:ext cx="323741" cy="323741"/>
          </a:xfrm>
          <a:prstGeom prst="rect">
            <a:avLst/>
          </a:prstGeom>
        </p:spPr>
      </p:pic>
      <p:sp>
        <p:nvSpPr>
          <p:cNvPr id="84" name="TextBox 83"/>
          <p:cNvSpPr txBox="1"/>
          <p:nvPr/>
        </p:nvSpPr>
        <p:spPr>
          <a:xfrm>
            <a:off x="1751228" y="1094930"/>
            <a:ext cx="2249297" cy="5143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400" b="1">
                <a:solidFill>
                  <a:srgbClr val="F2EFE4"/>
                </a:solidFill>
                <a:latin typeface="思源黑体 CN Heavy"/>
                <a:ea typeface="思源黑体 CN Heavy"/>
              </a:rPr>
              <a:t>变化检测</a:t>
            </a:r>
            <a:endParaRPr lang="en-US" sz="1100"/>
          </a:p>
        </p:txBody>
      </p:sp>
      <p:sp>
        <p:nvSpPr>
          <p:cNvPr id="86" name="Freeform 85"/>
          <p:cNvSpPr/>
          <p:nvPr/>
        </p:nvSpPr>
        <p:spPr>
          <a:xfrm rot="5400000">
            <a:off x="2268984" y="1274181"/>
            <a:ext cx="1212560" cy="2476833"/>
          </a:xfrm>
          <a:custGeom>
            <a:avLst/>
            <a:gdLst/>
            <a:ahLst/>
            <a:cxnLst/>
            <a:rect l="l" t="t" r="r" b="b"/>
            <a:pathLst>
              <a:path w="1212560" h="2476833">
                <a:moveTo>
                  <a:pt x="560797" y="45014"/>
                </a:moveTo>
                <a:cubicBezTo>
                  <a:pt x="582234" y="0"/>
                  <a:pt x="630325" y="0"/>
                  <a:pt x="651762" y="45014"/>
                </a:cubicBezTo>
                <a:lnTo>
                  <a:pt x="1200770" y="1197678"/>
                </a:lnTo>
                <a:cubicBezTo>
                  <a:pt x="1212559" y="1222428"/>
                  <a:pt x="1212559" y="1254404"/>
                  <a:pt x="1200770" y="1279154"/>
                </a:cubicBezTo>
                <a:lnTo>
                  <a:pt x="651762" y="2431818"/>
                </a:lnTo>
                <a:cubicBezTo>
                  <a:pt x="630325" y="2476832"/>
                  <a:pt x="582234" y="2476832"/>
                  <a:pt x="560797" y="2431818"/>
                </a:cubicBezTo>
                <a:lnTo>
                  <a:pt x="11789" y="1279154"/>
                </a:lnTo>
                <a:cubicBezTo>
                  <a:pt x="0" y="1254404"/>
                  <a:pt x="0" y="1222428"/>
                  <a:pt x="11789" y="1197678"/>
                </a:cubicBezTo>
                <a:lnTo>
                  <a:pt x="560797" y="45014"/>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sp>
        <p:nvSpPr>
          <p:cNvPr id="87" name="TextBox 86"/>
          <p:cNvSpPr txBox="1"/>
          <p:nvPr/>
        </p:nvSpPr>
        <p:spPr>
          <a:xfrm>
            <a:off x="1738528" y="2441130"/>
            <a:ext cx="2249297" cy="4381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400" b="1">
                <a:solidFill>
                  <a:srgbClr val="F2EFE4"/>
                </a:solidFill>
                <a:latin typeface="思源黑体 CN Heavy"/>
                <a:ea typeface="思源黑体 CN Heavy"/>
              </a:rPr>
              <a:t>地物分类</a:t>
            </a:r>
            <a:endParaRPr lang="en-US" sz="1100"/>
          </a:p>
        </p:txBody>
      </p:sp>
      <p:pic>
        <p:nvPicPr>
          <p:cNvPr id="88" name="Picture 87"/>
          <p:cNvPicPr>
            <a:picLocks noChangeAspect="1"/>
          </p:cNvPicPr>
          <p:nvPr/>
        </p:nvPicPr>
        <p:blipFill>
          <a:blip r:embed="rId3"/>
          <a:stretch>
            <a:fillRect/>
          </a:stretch>
        </p:blipFill>
        <p:spPr>
          <a:xfrm>
            <a:off x="2703728" y="2123630"/>
            <a:ext cx="313032" cy="313032"/>
          </a:xfrm>
          <a:prstGeom prst="rect">
            <a:avLst/>
          </a:prstGeom>
        </p:spPr>
      </p:pic>
      <p:sp>
        <p:nvSpPr>
          <p:cNvPr id="90" name="Freeform 89"/>
          <p:cNvSpPr/>
          <p:nvPr/>
        </p:nvSpPr>
        <p:spPr>
          <a:xfrm rot="5400000">
            <a:off x="2268984" y="2671181"/>
            <a:ext cx="1212560" cy="2476833"/>
          </a:xfrm>
          <a:custGeom>
            <a:avLst/>
            <a:gdLst/>
            <a:ahLst/>
            <a:cxnLst/>
            <a:rect l="l" t="t" r="r" b="b"/>
            <a:pathLst>
              <a:path w="1212560" h="2476833">
                <a:moveTo>
                  <a:pt x="560797" y="45014"/>
                </a:moveTo>
                <a:cubicBezTo>
                  <a:pt x="582234" y="0"/>
                  <a:pt x="630325" y="0"/>
                  <a:pt x="651762" y="45014"/>
                </a:cubicBezTo>
                <a:lnTo>
                  <a:pt x="1200770" y="1197678"/>
                </a:lnTo>
                <a:cubicBezTo>
                  <a:pt x="1212559" y="1222428"/>
                  <a:pt x="1212559" y="1254404"/>
                  <a:pt x="1200770" y="1279154"/>
                </a:cubicBezTo>
                <a:lnTo>
                  <a:pt x="651762" y="2431818"/>
                </a:lnTo>
                <a:cubicBezTo>
                  <a:pt x="630325" y="2476832"/>
                  <a:pt x="582234" y="2476832"/>
                  <a:pt x="560797" y="2431818"/>
                </a:cubicBezTo>
                <a:lnTo>
                  <a:pt x="11789" y="1279154"/>
                </a:lnTo>
                <a:cubicBezTo>
                  <a:pt x="0" y="1254404"/>
                  <a:pt x="0" y="1222428"/>
                  <a:pt x="11789" y="1197678"/>
                </a:cubicBezTo>
                <a:lnTo>
                  <a:pt x="560797" y="45014"/>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91" name="Picture 90"/>
          <p:cNvPicPr>
            <a:picLocks noChangeAspect="1"/>
          </p:cNvPicPr>
          <p:nvPr/>
        </p:nvPicPr>
        <p:blipFill>
          <a:blip r:embed="rId2"/>
          <a:stretch>
            <a:fillRect/>
          </a:stretch>
        </p:blipFill>
        <p:spPr>
          <a:xfrm>
            <a:off x="2716428" y="3558729"/>
            <a:ext cx="323741" cy="323741"/>
          </a:xfrm>
          <a:prstGeom prst="rect">
            <a:avLst/>
          </a:prstGeom>
        </p:spPr>
      </p:pic>
      <p:sp>
        <p:nvSpPr>
          <p:cNvPr id="92" name="TextBox 91"/>
          <p:cNvSpPr txBox="1"/>
          <p:nvPr/>
        </p:nvSpPr>
        <p:spPr>
          <a:xfrm>
            <a:off x="1738528" y="3838129"/>
            <a:ext cx="2249297" cy="5143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400" b="1">
                <a:solidFill>
                  <a:srgbClr val="F2EFE4"/>
                </a:solidFill>
                <a:latin typeface="思源黑体 CN Heavy"/>
                <a:ea typeface="思源黑体 CN Heavy"/>
              </a:rPr>
              <a:t>目标检测</a:t>
            </a:r>
            <a:endParaRPr lang="en-US" sz="1100"/>
          </a:p>
        </p:txBody>
      </p:sp>
      <p:sp>
        <p:nvSpPr>
          <p:cNvPr id="94" name="Freeform 93"/>
          <p:cNvSpPr/>
          <p:nvPr/>
        </p:nvSpPr>
        <p:spPr>
          <a:xfrm rot="5400000">
            <a:off x="2268984" y="4080879"/>
            <a:ext cx="1212560" cy="2476833"/>
          </a:xfrm>
          <a:custGeom>
            <a:avLst/>
            <a:gdLst/>
            <a:ahLst/>
            <a:cxnLst/>
            <a:rect l="l" t="t" r="r" b="b"/>
            <a:pathLst>
              <a:path w="1212560" h="2476833">
                <a:moveTo>
                  <a:pt x="560797" y="45015"/>
                </a:moveTo>
                <a:cubicBezTo>
                  <a:pt x="582234" y="0"/>
                  <a:pt x="630325" y="0"/>
                  <a:pt x="651762" y="45015"/>
                </a:cubicBezTo>
                <a:lnTo>
                  <a:pt x="1200770" y="1197679"/>
                </a:lnTo>
                <a:cubicBezTo>
                  <a:pt x="1212559" y="1222429"/>
                  <a:pt x="1212559" y="1254405"/>
                  <a:pt x="1200770" y="1279155"/>
                </a:cubicBezTo>
                <a:lnTo>
                  <a:pt x="651762" y="2431819"/>
                </a:lnTo>
                <a:cubicBezTo>
                  <a:pt x="630325" y="2476833"/>
                  <a:pt x="582234" y="2476833"/>
                  <a:pt x="560797" y="2431819"/>
                </a:cubicBezTo>
                <a:lnTo>
                  <a:pt x="11789" y="1279155"/>
                </a:lnTo>
                <a:cubicBezTo>
                  <a:pt x="0" y="1254405"/>
                  <a:pt x="0" y="1222429"/>
                  <a:pt x="11789" y="1197679"/>
                </a:cubicBezTo>
                <a:lnTo>
                  <a:pt x="560797" y="45015"/>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95" name="Picture 94"/>
          <p:cNvPicPr>
            <a:picLocks noChangeAspect="1"/>
          </p:cNvPicPr>
          <p:nvPr/>
        </p:nvPicPr>
        <p:blipFill>
          <a:blip r:embed="rId2"/>
          <a:stretch>
            <a:fillRect/>
          </a:stretch>
        </p:blipFill>
        <p:spPr>
          <a:xfrm>
            <a:off x="2716428" y="4968429"/>
            <a:ext cx="323741" cy="323741"/>
          </a:xfrm>
          <a:prstGeom prst="rect">
            <a:avLst/>
          </a:prstGeom>
        </p:spPr>
      </p:pic>
      <p:sp>
        <p:nvSpPr>
          <p:cNvPr id="96" name="TextBox 95"/>
          <p:cNvSpPr txBox="1"/>
          <p:nvPr/>
        </p:nvSpPr>
        <p:spPr>
          <a:xfrm>
            <a:off x="1738528" y="5247829"/>
            <a:ext cx="2249297" cy="5143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400" b="1">
                <a:solidFill>
                  <a:srgbClr val="F2EFE4"/>
                </a:solidFill>
                <a:latin typeface="思源黑体 CN Heavy"/>
                <a:ea typeface="思源黑体 CN Heavy"/>
              </a:rPr>
              <a:t>目标提取</a:t>
            </a:r>
            <a:endParaRPr lang="en-US" sz="1100"/>
          </a:p>
        </p:txBody>
      </p:sp>
      <p:grpSp>
        <p:nvGrpSpPr>
          <p:cNvPr id="97" name="Group 5"/>
          <p:cNvGrpSpPr/>
          <p:nvPr/>
        </p:nvGrpSpPr>
        <p:grpSpPr>
          <a:xfrm>
            <a:off x="5058495" y="2655890"/>
            <a:ext cx="1132111" cy="1186125"/>
            <a:chOff x="5058495" y="2655890"/>
            <a:chExt cx="1132111" cy="1186125"/>
          </a:xfrm>
        </p:grpSpPr>
        <p:sp>
          <p:nvSpPr>
            <p:cNvPr id="98" name="Freeform 97"/>
            <p:cNvSpPr/>
            <p:nvPr/>
          </p:nvSpPr>
          <p:spPr>
            <a:xfrm>
              <a:off x="5211129" y="2815522"/>
              <a:ext cx="838786" cy="878805"/>
            </a:xfrm>
            <a:custGeom>
              <a:avLst/>
              <a:gdLst/>
              <a:ahLst/>
              <a:cxnLst/>
              <a:rect l="l" t="t" r="r" b="b"/>
              <a:pathLst>
                <a:path w="838786" h="878805">
                  <a:moveTo>
                    <a:pt x="671" y="439402"/>
                  </a:moveTo>
                  <a:cubicBezTo>
                    <a:pt x="0" y="289361"/>
                    <a:pt x="79661" y="150429"/>
                    <a:pt x="209490" y="75214"/>
                  </a:cubicBezTo>
                  <a:cubicBezTo>
                    <a:pt x="339319" y="0"/>
                    <a:pt x="499468" y="0"/>
                    <a:pt x="629297" y="75214"/>
                  </a:cubicBezTo>
                  <a:cubicBezTo>
                    <a:pt x="759126" y="150429"/>
                    <a:pt x="838787" y="289361"/>
                    <a:pt x="838116" y="439402"/>
                  </a:cubicBezTo>
                  <a:cubicBezTo>
                    <a:pt x="838787" y="589443"/>
                    <a:pt x="759126" y="728375"/>
                    <a:pt x="629297" y="803590"/>
                  </a:cubicBezTo>
                  <a:cubicBezTo>
                    <a:pt x="499468" y="878805"/>
                    <a:pt x="339319" y="878805"/>
                    <a:pt x="209490" y="803590"/>
                  </a:cubicBezTo>
                  <a:cubicBezTo>
                    <a:pt x="79661" y="728375"/>
                    <a:pt x="0" y="589443"/>
                    <a:pt x="671" y="439402"/>
                  </a:cubicBezTo>
                  <a:close/>
                </a:path>
              </a:pathLst>
            </a:custGeom>
            <a:solidFill>
              <a:srgbClr val="E2DCCD"/>
            </a:solidFill>
          </p:spPr>
          <p:txBody>
            <a:bodyPr lIns="127000" rIns="127000" rtlCol="0" anchor="ctr"/>
            <a:lstStyle/>
            <a:p>
              <a:pPr algn="ctr" latinLnBrk="1">
                <a:lnSpc>
                  <a:spcPct val="113400"/>
                </a:lnSpc>
              </a:pPr>
              <a:r>
                <a:rPr lang="en-US" sz="1600">
                  <a:solidFill>
                    <a:srgbClr val="FFFFFF"/>
                  </a:solidFill>
                  <a:latin typeface="Microsoft YaHei"/>
                  <a:ea typeface="Microsoft YaHei"/>
                </a:rPr>
                <a:t>目标用户</a:t>
              </a:r>
              <a:endParaRPr lang="en-US" sz="1100"/>
            </a:p>
          </p:txBody>
        </p:sp>
        <p:sp>
          <p:nvSpPr>
            <p:cNvPr id="99" name="Freeform 98"/>
            <p:cNvSpPr/>
            <p:nvPr/>
          </p:nvSpPr>
          <p:spPr>
            <a:xfrm>
              <a:off x="5058495" y="2655890"/>
              <a:ext cx="1132111" cy="1186125"/>
            </a:xfrm>
            <a:custGeom>
              <a:avLst/>
              <a:gdLst/>
              <a:ahLst/>
              <a:cxnLst/>
              <a:rect l="l" t="t" r="r" b="b"/>
              <a:pathLst>
                <a:path w="1132111" h="1186125">
                  <a:moveTo>
                    <a:pt x="905" y="593062"/>
                  </a:moveTo>
                  <a:cubicBezTo>
                    <a:pt x="0" y="390551"/>
                    <a:pt x="107518" y="203035"/>
                    <a:pt x="282748" y="101517"/>
                  </a:cubicBezTo>
                  <a:cubicBezTo>
                    <a:pt x="457978" y="0"/>
                    <a:pt x="674133" y="0"/>
                    <a:pt x="849363" y="101517"/>
                  </a:cubicBezTo>
                  <a:cubicBezTo>
                    <a:pt x="1024593" y="203035"/>
                    <a:pt x="1132111" y="390551"/>
                    <a:pt x="1131205" y="593062"/>
                  </a:cubicBezTo>
                  <a:cubicBezTo>
                    <a:pt x="1132111" y="795573"/>
                    <a:pt x="1024593" y="983089"/>
                    <a:pt x="849363" y="1084607"/>
                  </a:cubicBezTo>
                  <a:cubicBezTo>
                    <a:pt x="674133" y="1186125"/>
                    <a:pt x="457978" y="1186125"/>
                    <a:pt x="282748" y="1084607"/>
                  </a:cubicBezTo>
                  <a:cubicBezTo>
                    <a:pt x="107518" y="983089"/>
                    <a:pt x="0" y="795573"/>
                    <a:pt x="905" y="593062"/>
                  </a:cubicBezTo>
                  <a:close/>
                </a:path>
              </a:pathLst>
            </a:custGeom>
            <a:solidFill>
              <a:srgbClr val="FFFFFF">
                <a:alpha val="0"/>
              </a:srgbClr>
            </a:solidFill>
            <a:ln w="30480">
              <a:solidFill>
                <a:srgbClr val="E2DCCD"/>
              </a:solidFill>
              <a:prstDash val="lgDash"/>
              <a:miter/>
            </a:ln>
          </p:spPr>
          <p:txBody>
            <a:bodyPr lIns="127000" rIns="127000" rtlCol="0" anchor="ctr"/>
            <a:lstStyle/>
            <a:p>
              <a:pPr algn="l"/>
              <a:endParaRPr lang="en-US" sz="1100"/>
            </a:p>
          </p:txBody>
        </p:sp>
      </p:grpSp>
      <p:sp>
        <p:nvSpPr>
          <p:cNvPr id="100" name="Freeform 6"/>
          <p:cNvSpPr/>
          <p:nvPr/>
        </p:nvSpPr>
        <p:spPr>
          <a:xfrm rot="5400000">
            <a:off x="8072884" y="982081"/>
            <a:ext cx="1212560" cy="2476833"/>
          </a:xfrm>
          <a:custGeom>
            <a:avLst/>
            <a:gdLst/>
            <a:ahLst/>
            <a:cxnLst/>
            <a:rect l="l" t="t" r="r" b="b"/>
            <a:pathLst>
              <a:path w="1212560" h="2476833">
                <a:moveTo>
                  <a:pt x="560797" y="45014"/>
                </a:moveTo>
                <a:cubicBezTo>
                  <a:pt x="582235" y="0"/>
                  <a:pt x="630325" y="0"/>
                  <a:pt x="651763" y="45014"/>
                </a:cubicBezTo>
                <a:lnTo>
                  <a:pt x="1200771" y="1197678"/>
                </a:lnTo>
                <a:cubicBezTo>
                  <a:pt x="1212560" y="1222428"/>
                  <a:pt x="1212560" y="1254404"/>
                  <a:pt x="1200771" y="1279154"/>
                </a:cubicBezTo>
                <a:lnTo>
                  <a:pt x="651763" y="2431818"/>
                </a:lnTo>
                <a:cubicBezTo>
                  <a:pt x="630325" y="2476832"/>
                  <a:pt x="582235" y="2476832"/>
                  <a:pt x="560797" y="2431818"/>
                </a:cubicBezTo>
                <a:lnTo>
                  <a:pt x="11789" y="1279154"/>
                </a:lnTo>
                <a:cubicBezTo>
                  <a:pt x="0" y="1254404"/>
                  <a:pt x="0" y="1222428"/>
                  <a:pt x="11789" y="1197678"/>
                </a:cubicBezTo>
                <a:lnTo>
                  <a:pt x="560797" y="45014"/>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01" name="TextBox 7"/>
          <p:cNvSpPr txBox="1"/>
          <p:nvPr/>
        </p:nvSpPr>
        <p:spPr>
          <a:xfrm>
            <a:off x="7783729" y="1983930"/>
            <a:ext cx="1932406" cy="4762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600" b="1">
                <a:solidFill>
                  <a:srgbClr val="FFFFFF"/>
                </a:solidFill>
                <a:latin typeface="思源黑体 CN Light"/>
                <a:ea typeface="思源黑体 CN Light"/>
              </a:rPr>
              <a:t>多层级管理</a:t>
            </a:r>
            <a:endParaRPr lang="en-US" sz="1100"/>
          </a:p>
        </p:txBody>
      </p:sp>
      <p:sp>
        <p:nvSpPr>
          <p:cNvPr id="102" name="Freeform 8"/>
          <p:cNvSpPr/>
          <p:nvPr/>
        </p:nvSpPr>
        <p:spPr>
          <a:xfrm rot="5400000">
            <a:off x="8072884" y="2467981"/>
            <a:ext cx="1212560" cy="2476833"/>
          </a:xfrm>
          <a:custGeom>
            <a:avLst/>
            <a:gdLst/>
            <a:ahLst/>
            <a:cxnLst/>
            <a:rect l="l" t="t" r="r" b="b"/>
            <a:pathLst>
              <a:path w="1212560" h="2476833">
                <a:moveTo>
                  <a:pt x="560797" y="45014"/>
                </a:moveTo>
                <a:cubicBezTo>
                  <a:pt x="582235" y="0"/>
                  <a:pt x="630325" y="0"/>
                  <a:pt x="651763" y="45014"/>
                </a:cubicBezTo>
                <a:lnTo>
                  <a:pt x="1200771" y="1197678"/>
                </a:lnTo>
                <a:cubicBezTo>
                  <a:pt x="1212560" y="1222428"/>
                  <a:pt x="1212560" y="1254404"/>
                  <a:pt x="1200771" y="1279154"/>
                </a:cubicBezTo>
                <a:lnTo>
                  <a:pt x="651763" y="2431818"/>
                </a:lnTo>
                <a:cubicBezTo>
                  <a:pt x="630325" y="2476832"/>
                  <a:pt x="582235" y="2476832"/>
                  <a:pt x="560797" y="2431818"/>
                </a:cubicBezTo>
                <a:lnTo>
                  <a:pt x="11789" y="1279154"/>
                </a:lnTo>
                <a:cubicBezTo>
                  <a:pt x="0" y="1254404"/>
                  <a:pt x="0" y="1222428"/>
                  <a:pt x="11789" y="1197678"/>
                </a:cubicBezTo>
                <a:lnTo>
                  <a:pt x="560797" y="45014"/>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03" name="TextBox 9"/>
          <p:cNvSpPr txBox="1"/>
          <p:nvPr/>
        </p:nvSpPr>
        <p:spPr>
          <a:xfrm>
            <a:off x="7974229" y="3330129"/>
            <a:ext cx="1425321" cy="76200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600" b="1">
                <a:solidFill>
                  <a:srgbClr val="FFFFFF"/>
                </a:solidFill>
                <a:latin typeface="思源黑体 CN Light"/>
                <a:ea typeface="思源黑体 CN Light"/>
              </a:rPr>
              <a:t>多视角分析结果展示</a:t>
            </a:r>
            <a:endParaRPr lang="en-US" sz="1100"/>
          </a:p>
        </p:txBody>
      </p:sp>
      <p:sp>
        <p:nvSpPr>
          <p:cNvPr id="104" name="Freeform 10"/>
          <p:cNvSpPr/>
          <p:nvPr/>
        </p:nvSpPr>
        <p:spPr>
          <a:xfrm rot="5400000">
            <a:off x="8072884" y="3991979"/>
            <a:ext cx="1212560" cy="2476833"/>
          </a:xfrm>
          <a:custGeom>
            <a:avLst/>
            <a:gdLst/>
            <a:ahLst/>
            <a:cxnLst/>
            <a:rect l="l" t="t" r="r" b="b"/>
            <a:pathLst>
              <a:path w="1212560" h="2476833">
                <a:moveTo>
                  <a:pt x="560797" y="45015"/>
                </a:moveTo>
                <a:cubicBezTo>
                  <a:pt x="582235" y="0"/>
                  <a:pt x="630325" y="0"/>
                  <a:pt x="651763" y="45015"/>
                </a:cubicBezTo>
                <a:lnTo>
                  <a:pt x="1200771" y="1197679"/>
                </a:lnTo>
                <a:cubicBezTo>
                  <a:pt x="1212560" y="1222429"/>
                  <a:pt x="1212560" y="1254405"/>
                  <a:pt x="1200771" y="1279155"/>
                </a:cubicBezTo>
                <a:lnTo>
                  <a:pt x="651763" y="2431819"/>
                </a:lnTo>
                <a:cubicBezTo>
                  <a:pt x="630325" y="2476833"/>
                  <a:pt x="582235" y="2476833"/>
                  <a:pt x="560797" y="2431819"/>
                </a:cubicBezTo>
                <a:lnTo>
                  <a:pt x="11789" y="1279155"/>
                </a:lnTo>
                <a:cubicBezTo>
                  <a:pt x="0" y="1254405"/>
                  <a:pt x="0" y="1222429"/>
                  <a:pt x="11789" y="1197679"/>
                </a:cubicBezTo>
                <a:lnTo>
                  <a:pt x="560797" y="45015"/>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05" name="TextBox 11"/>
          <p:cNvSpPr txBox="1"/>
          <p:nvPr/>
        </p:nvSpPr>
        <p:spPr>
          <a:xfrm>
            <a:off x="7757693" y="4992192"/>
            <a:ext cx="1932406" cy="4762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600" b="1">
                <a:solidFill>
                  <a:srgbClr val="FFFFFF"/>
                </a:solidFill>
                <a:latin typeface="思源黑体 CN Light"/>
                <a:ea typeface="思源黑体 CN Light"/>
              </a:rPr>
              <a:t>综合分析</a:t>
            </a:r>
            <a:endParaRPr lang="en-US" sz="1100"/>
          </a:p>
        </p:txBody>
      </p:sp>
      <p:sp>
        <p:nvSpPr>
          <p:cNvPr id="106" name="TextBox 12"/>
          <p:cNvSpPr txBox="1"/>
          <p:nvPr/>
        </p:nvSpPr>
        <p:spPr>
          <a:xfrm>
            <a:off x="7263612" y="669328"/>
            <a:ext cx="2782087" cy="6159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2400" b="1">
                <a:solidFill>
                  <a:srgbClr val="000000"/>
                </a:solidFill>
                <a:latin typeface="思源黑体 CN Heavy"/>
                <a:ea typeface="思源黑体 CN Heavy"/>
              </a:rPr>
              <a:t>三大核心功能</a:t>
            </a:r>
            <a:endParaRPr lang="en-US" sz="11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1000"/>
                                        <p:tgtEl>
                                          <p:spTgt spid="10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1000"/>
                                        <p:tgtEl>
                                          <p:spTgt spid="1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1000"/>
                                        <p:tgtEl>
                                          <p:spTgt spid="10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1000"/>
                                        <p:tgtEl>
                                          <p:spTgt spid="10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fade">
                                      <p:cBhvr>
                                        <p:cTn id="28"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100" grpId="0" animBg="1"/>
      <p:bldP spid="101" grpId="0" animBg="1"/>
      <p:bldP spid="102" grpId="0" animBg="1"/>
      <p:bldP spid="103" grpId="0" animBg="1"/>
      <p:bldP spid="104" grpId="0" animBg="1"/>
      <p:bldP spid="105" grpId="0" animBg="1"/>
      <p:bldP spid="10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BF4"/>
        </a:solidFill>
        <a:effectLst/>
      </p:bgPr>
    </p:bg>
    <p:spTree>
      <p:nvGrpSpPr>
        <p:cNvPr id="1" name=""/>
        <p:cNvGrpSpPr/>
        <p:nvPr/>
      </p:nvGrpSpPr>
      <p:grpSpPr>
        <a:xfrm>
          <a:off x="0" y="0"/>
          <a:ext cx="0" cy="0"/>
          <a:chOff x="0" y="0"/>
          <a:chExt cx="0" cy="0"/>
        </a:xfrm>
      </p:grpSpPr>
      <p:pic>
        <p:nvPicPr>
          <p:cNvPr id="107" name="Picture 1"/>
          <p:cNvPicPr>
            <a:picLocks noChangeAspect="1"/>
          </p:cNvPicPr>
          <p:nvPr/>
        </p:nvPicPr>
        <p:blipFill>
          <a:blip r:embed="rId2"/>
          <a:stretch>
            <a:fillRect/>
          </a:stretch>
        </p:blipFill>
        <p:spPr>
          <a:xfrm>
            <a:off x="1457960" y="408140"/>
            <a:ext cx="5947683" cy="3345534"/>
          </a:xfrm>
          <a:prstGeom prst="rect">
            <a:avLst/>
          </a:prstGeom>
        </p:spPr>
      </p:pic>
      <p:pic>
        <p:nvPicPr>
          <p:cNvPr id="108" name="Picture 2"/>
          <p:cNvPicPr>
            <a:picLocks noChangeAspect="1"/>
          </p:cNvPicPr>
          <p:nvPr/>
        </p:nvPicPr>
        <p:blipFill>
          <a:blip r:embed="rId3"/>
          <a:stretch>
            <a:fillRect/>
          </a:stretch>
        </p:blipFill>
        <p:spPr>
          <a:xfrm>
            <a:off x="1879600" y="3172219"/>
            <a:ext cx="3531306" cy="3262445"/>
          </a:xfrm>
          <a:prstGeom prst="rect">
            <a:avLst/>
          </a:prstGeom>
        </p:spPr>
      </p:pic>
      <p:sp>
        <p:nvSpPr>
          <p:cNvPr id="109" name="Freeform 3"/>
          <p:cNvSpPr/>
          <p:nvPr/>
        </p:nvSpPr>
        <p:spPr>
          <a:xfrm>
            <a:off x="0" y="0"/>
            <a:ext cx="11557000" cy="6501879"/>
          </a:xfrm>
          <a:custGeom>
            <a:avLst/>
            <a:gdLst/>
            <a:ahLst/>
            <a:cxnLst/>
            <a:rect l="l" t="t" r="r" b="b"/>
            <a:pathLst>
              <a:path w="11557000" h="6501879">
                <a:moveTo>
                  <a:pt x="0" y="0"/>
                </a:moveTo>
                <a:lnTo>
                  <a:pt x="0" y="0"/>
                </a:lnTo>
                <a:lnTo>
                  <a:pt x="11557000" y="0"/>
                </a:lnTo>
                <a:lnTo>
                  <a:pt x="11557000" y="0"/>
                </a:lnTo>
                <a:lnTo>
                  <a:pt x="11557000" y="6501879"/>
                </a:lnTo>
                <a:lnTo>
                  <a:pt x="11557000" y="6501879"/>
                </a:lnTo>
                <a:lnTo>
                  <a:pt x="0" y="6501879"/>
                </a:lnTo>
                <a:lnTo>
                  <a:pt x="0" y="6501879"/>
                </a:lnTo>
                <a:lnTo>
                  <a:pt x="0" y="0"/>
                </a:lnTo>
                <a:close/>
              </a:path>
            </a:pathLst>
          </a:custGeom>
          <a:solidFill>
            <a:srgbClr val="F2EFE4">
              <a:alpha val="56078"/>
            </a:srgbClr>
          </a:solidFill>
        </p:spPr>
        <p:txBody>
          <a:bodyPr lIns="127000" rIns="127000" rtlCol="0" anchor="ctr"/>
          <a:lstStyle/>
          <a:p>
            <a:pPr algn="l"/>
            <a:endParaRPr lang="en-US" sz="1100"/>
          </a:p>
        </p:txBody>
      </p:sp>
      <p:sp>
        <p:nvSpPr>
          <p:cNvPr id="111" name="Freeform 110"/>
          <p:cNvSpPr/>
          <p:nvPr/>
        </p:nvSpPr>
        <p:spPr>
          <a:xfrm rot="5400000">
            <a:off x="1461550" y="4077337"/>
            <a:ext cx="995213" cy="2032380"/>
          </a:xfrm>
          <a:custGeom>
            <a:avLst/>
            <a:gdLst/>
            <a:ahLst/>
            <a:cxnLst/>
            <a:rect l="l" t="t" r="r" b="b"/>
            <a:pathLst>
              <a:path w="995213" h="2032380">
                <a:moveTo>
                  <a:pt x="460277" y="36937"/>
                </a:moveTo>
                <a:cubicBezTo>
                  <a:pt x="477872" y="0"/>
                  <a:pt x="517342" y="0"/>
                  <a:pt x="534937" y="36937"/>
                </a:cubicBezTo>
                <a:lnTo>
                  <a:pt x="985538" y="982762"/>
                </a:lnTo>
                <a:cubicBezTo>
                  <a:pt x="995214" y="1003071"/>
                  <a:pt x="995214" y="1029309"/>
                  <a:pt x="985538" y="1049618"/>
                </a:cubicBezTo>
                <a:lnTo>
                  <a:pt x="534937" y="1995443"/>
                </a:lnTo>
                <a:cubicBezTo>
                  <a:pt x="517342" y="2032380"/>
                  <a:pt x="477872" y="2032380"/>
                  <a:pt x="460277" y="1995443"/>
                </a:cubicBezTo>
                <a:lnTo>
                  <a:pt x="9676" y="1049618"/>
                </a:lnTo>
                <a:cubicBezTo>
                  <a:pt x="0" y="1029309"/>
                  <a:pt x="0" y="1003071"/>
                  <a:pt x="9676" y="982762"/>
                </a:cubicBezTo>
                <a:lnTo>
                  <a:pt x="460277"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12" name="Picture 111"/>
          <p:cNvPicPr>
            <a:picLocks noChangeAspect="1"/>
          </p:cNvPicPr>
          <p:nvPr/>
        </p:nvPicPr>
        <p:blipFill>
          <a:blip r:embed="rId4"/>
          <a:stretch>
            <a:fillRect/>
          </a:stretch>
        </p:blipFill>
        <p:spPr>
          <a:xfrm>
            <a:off x="1819567" y="4962868"/>
            <a:ext cx="265713" cy="265647"/>
          </a:xfrm>
          <a:prstGeom prst="rect">
            <a:avLst/>
          </a:prstGeom>
        </p:spPr>
      </p:pic>
      <p:sp>
        <p:nvSpPr>
          <p:cNvPr id="113" name="Freeform 112"/>
          <p:cNvSpPr/>
          <p:nvPr/>
        </p:nvSpPr>
        <p:spPr>
          <a:xfrm rot="5400000">
            <a:off x="1563589" y="3698013"/>
            <a:ext cx="814535" cy="1663433"/>
          </a:xfrm>
          <a:custGeom>
            <a:avLst/>
            <a:gdLst/>
            <a:ahLst/>
            <a:cxnLst/>
            <a:rect l="l" t="t" r="r" b="b"/>
            <a:pathLst>
              <a:path w="814535" h="1663433">
                <a:moveTo>
                  <a:pt x="376715" y="30231"/>
                </a:moveTo>
                <a:cubicBezTo>
                  <a:pt x="391115" y="0"/>
                  <a:pt x="423420" y="0"/>
                  <a:pt x="437821" y="30231"/>
                </a:cubicBezTo>
                <a:lnTo>
                  <a:pt x="806616" y="804357"/>
                </a:lnTo>
                <a:cubicBezTo>
                  <a:pt x="814535" y="820979"/>
                  <a:pt x="814535" y="842454"/>
                  <a:pt x="806616" y="859076"/>
                </a:cubicBezTo>
                <a:lnTo>
                  <a:pt x="437821" y="1633201"/>
                </a:lnTo>
                <a:cubicBezTo>
                  <a:pt x="423420" y="1663433"/>
                  <a:pt x="391115" y="1663433"/>
                  <a:pt x="376715" y="1633201"/>
                </a:cubicBezTo>
                <a:lnTo>
                  <a:pt x="7919" y="859076"/>
                </a:lnTo>
                <a:cubicBezTo>
                  <a:pt x="0" y="842454"/>
                  <a:pt x="0" y="820979"/>
                  <a:pt x="7919" y="804357"/>
                </a:cubicBezTo>
                <a:lnTo>
                  <a:pt x="376715" y="30231"/>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14" name="Freeform 113"/>
          <p:cNvSpPr/>
          <p:nvPr/>
        </p:nvSpPr>
        <p:spPr>
          <a:xfrm rot="5400000">
            <a:off x="1461550" y="2921637"/>
            <a:ext cx="995213" cy="2032380"/>
          </a:xfrm>
          <a:custGeom>
            <a:avLst/>
            <a:gdLst/>
            <a:ahLst/>
            <a:cxnLst/>
            <a:rect l="l" t="t" r="r" b="b"/>
            <a:pathLst>
              <a:path w="995213" h="2032380">
                <a:moveTo>
                  <a:pt x="460277" y="36937"/>
                </a:moveTo>
                <a:cubicBezTo>
                  <a:pt x="477872" y="0"/>
                  <a:pt x="517342" y="0"/>
                  <a:pt x="534937" y="36937"/>
                </a:cubicBezTo>
                <a:lnTo>
                  <a:pt x="985538" y="982762"/>
                </a:lnTo>
                <a:cubicBezTo>
                  <a:pt x="995214" y="1003070"/>
                  <a:pt x="995214" y="1029309"/>
                  <a:pt x="985538" y="1049618"/>
                </a:cubicBezTo>
                <a:lnTo>
                  <a:pt x="534937" y="1995443"/>
                </a:lnTo>
                <a:cubicBezTo>
                  <a:pt x="517342" y="2032380"/>
                  <a:pt x="477872" y="2032380"/>
                  <a:pt x="460277" y="1995443"/>
                </a:cubicBezTo>
                <a:lnTo>
                  <a:pt x="9676" y="1049618"/>
                </a:lnTo>
                <a:cubicBezTo>
                  <a:pt x="0" y="1029309"/>
                  <a:pt x="0" y="1003070"/>
                  <a:pt x="9676" y="982762"/>
                </a:cubicBezTo>
                <a:lnTo>
                  <a:pt x="460277"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15" name="Picture 114"/>
          <p:cNvPicPr>
            <a:picLocks noChangeAspect="1"/>
          </p:cNvPicPr>
          <p:nvPr/>
        </p:nvPicPr>
        <p:blipFill>
          <a:blip r:embed="rId4"/>
          <a:stretch>
            <a:fillRect/>
          </a:stretch>
        </p:blipFill>
        <p:spPr>
          <a:xfrm>
            <a:off x="1819567" y="3769068"/>
            <a:ext cx="265713" cy="265647"/>
          </a:xfrm>
          <a:prstGeom prst="rect">
            <a:avLst/>
          </a:prstGeom>
        </p:spPr>
      </p:pic>
      <p:sp>
        <p:nvSpPr>
          <p:cNvPr id="116" name="Freeform 115"/>
          <p:cNvSpPr/>
          <p:nvPr/>
        </p:nvSpPr>
        <p:spPr>
          <a:xfrm rot="5400000">
            <a:off x="1550937" y="2567895"/>
            <a:ext cx="794726" cy="1622946"/>
          </a:xfrm>
          <a:custGeom>
            <a:avLst/>
            <a:gdLst/>
            <a:ahLst/>
            <a:cxnLst/>
            <a:rect l="l" t="t" r="r" b="b"/>
            <a:pathLst>
              <a:path w="794726" h="1622946">
                <a:moveTo>
                  <a:pt x="367553" y="29496"/>
                </a:moveTo>
                <a:cubicBezTo>
                  <a:pt x="381604" y="0"/>
                  <a:pt x="413123" y="0"/>
                  <a:pt x="427173" y="29496"/>
                </a:cubicBezTo>
                <a:lnTo>
                  <a:pt x="786999" y="784780"/>
                </a:lnTo>
                <a:cubicBezTo>
                  <a:pt x="794726" y="800997"/>
                  <a:pt x="794726" y="821950"/>
                  <a:pt x="786999" y="838167"/>
                </a:cubicBezTo>
                <a:lnTo>
                  <a:pt x="427173" y="1593450"/>
                </a:lnTo>
                <a:cubicBezTo>
                  <a:pt x="413123" y="1622946"/>
                  <a:pt x="381604" y="1622946"/>
                  <a:pt x="367553" y="1593450"/>
                </a:cubicBezTo>
                <a:lnTo>
                  <a:pt x="7727" y="838167"/>
                </a:lnTo>
                <a:cubicBezTo>
                  <a:pt x="0" y="821950"/>
                  <a:pt x="0" y="800997"/>
                  <a:pt x="7727" y="784780"/>
                </a:cubicBezTo>
                <a:lnTo>
                  <a:pt x="367553" y="29496"/>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17" name="Freeform 116"/>
          <p:cNvSpPr/>
          <p:nvPr/>
        </p:nvSpPr>
        <p:spPr>
          <a:xfrm rot="5400000">
            <a:off x="1461550" y="1765935"/>
            <a:ext cx="995213" cy="2032380"/>
          </a:xfrm>
          <a:custGeom>
            <a:avLst/>
            <a:gdLst/>
            <a:ahLst/>
            <a:cxnLst/>
            <a:rect l="l" t="t" r="r" b="b"/>
            <a:pathLst>
              <a:path w="995213" h="2032380">
                <a:moveTo>
                  <a:pt x="460277" y="36937"/>
                </a:moveTo>
                <a:cubicBezTo>
                  <a:pt x="477872" y="0"/>
                  <a:pt x="517342" y="0"/>
                  <a:pt x="534937" y="36937"/>
                </a:cubicBezTo>
                <a:lnTo>
                  <a:pt x="985538" y="982763"/>
                </a:lnTo>
                <a:cubicBezTo>
                  <a:pt x="995214" y="1003071"/>
                  <a:pt x="995214" y="1029310"/>
                  <a:pt x="985538" y="1049619"/>
                </a:cubicBezTo>
                <a:lnTo>
                  <a:pt x="534937" y="1995444"/>
                </a:lnTo>
                <a:cubicBezTo>
                  <a:pt x="517342" y="2032381"/>
                  <a:pt x="477872" y="2032381"/>
                  <a:pt x="460277" y="1995444"/>
                </a:cubicBezTo>
                <a:lnTo>
                  <a:pt x="9676" y="1049619"/>
                </a:lnTo>
                <a:cubicBezTo>
                  <a:pt x="0" y="1029310"/>
                  <a:pt x="0" y="1003071"/>
                  <a:pt x="9676" y="982763"/>
                </a:cubicBezTo>
                <a:lnTo>
                  <a:pt x="460277"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18" name="Picture 117"/>
          <p:cNvPicPr>
            <a:picLocks noChangeAspect="1"/>
          </p:cNvPicPr>
          <p:nvPr/>
        </p:nvPicPr>
        <p:blipFill>
          <a:blip r:embed="rId5"/>
          <a:stretch>
            <a:fillRect/>
          </a:stretch>
        </p:blipFill>
        <p:spPr>
          <a:xfrm>
            <a:off x="1819567" y="2664168"/>
            <a:ext cx="256923" cy="256860"/>
          </a:xfrm>
          <a:prstGeom prst="rect">
            <a:avLst/>
          </a:prstGeom>
        </p:spPr>
      </p:pic>
      <p:sp>
        <p:nvSpPr>
          <p:cNvPr id="119" name="Freeform 118"/>
          <p:cNvSpPr/>
          <p:nvPr/>
        </p:nvSpPr>
        <p:spPr>
          <a:xfrm rot="5400000">
            <a:off x="2134650" y="1270637"/>
            <a:ext cx="995213" cy="2032380"/>
          </a:xfrm>
          <a:custGeom>
            <a:avLst/>
            <a:gdLst/>
            <a:ahLst/>
            <a:cxnLst/>
            <a:rect l="l" t="t" r="r" b="b"/>
            <a:pathLst>
              <a:path w="995213" h="2032380">
                <a:moveTo>
                  <a:pt x="460277" y="36937"/>
                </a:moveTo>
                <a:cubicBezTo>
                  <a:pt x="477872" y="0"/>
                  <a:pt x="517342" y="0"/>
                  <a:pt x="534937" y="36937"/>
                </a:cubicBezTo>
                <a:lnTo>
                  <a:pt x="985538" y="982762"/>
                </a:lnTo>
                <a:cubicBezTo>
                  <a:pt x="995214" y="1003071"/>
                  <a:pt x="995214" y="1029309"/>
                  <a:pt x="985538" y="1049618"/>
                </a:cubicBezTo>
                <a:lnTo>
                  <a:pt x="534937" y="1995443"/>
                </a:lnTo>
                <a:cubicBezTo>
                  <a:pt x="517342" y="2032380"/>
                  <a:pt x="477872" y="2032380"/>
                  <a:pt x="460277" y="1995443"/>
                </a:cubicBezTo>
                <a:lnTo>
                  <a:pt x="9676" y="1049618"/>
                </a:lnTo>
                <a:cubicBezTo>
                  <a:pt x="0" y="1029309"/>
                  <a:pt x="0" y="1003071"/>
                  <a:pt x="9676" y="982762"/>
                </a:cubicBezTo>
                <a:lnTo>
                  <a:pt x="460277" y="36937"/>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20" name="TextBox 119"/>
          <p:cNvSpPr txBox="1"/>
          <p:nvPr/>
        </p:nvSpPr>
        <p:spPr>
          <a:xfrm>
            <a:off x="1884413" y="2058492"/>
            <a:ext cx="1586001" cy="40640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200" b="1">
                <a:solidFill>
                  <a:srgbClr val="FFFFFF"/>
                </a:solidFill>
                <a:latin typeface="思源黑体 CN Heavy"/>
                <a:ea typeface="思源黑体 CN Heavy"/>
              </a:rPr>
              <a:t>多层级管理</a:t>
            </a:r>
            <a:endParaRPr lang="en-US" sz="1100"/>
          </a:p>
        </p:txBody>
      </p:sp>
      <p:sp>
        <p:nvSpPr>
          <p:cNvPr id="121" name="Freeform 120"/>
          <p:cNvSpPr/>
          <p:nvPr/>
        </p:nvSpPr>
        <p:spPr>
          <a:xfrm rot="5400000">
            <a:off x="1474250" y="661037"/>
            <a:ext cx="995213" cy="2032380"/>
          </a:xfrm>
          <a:custGeom>
            <a:avLst/>
            <a:gdLst/>
            <a:ahLst/>
            <a:cxnLst/>
            <a:rect l="l" t="t" r="r" b="b"/>
            <a:pathLst>
              <a:path w="995213" h="2032380">
                <a:moveTo>
                  <a:pt x="460277" y="36937"/>
                </a:moveTo>
                <a:cubicBezTo>
                  <a:pt x="477872" y="0"/>
                  <a:pt x="517342" y="0"/>
                  <a:pt x="534937" y="36937"/>
                </a:cubicBezTo>
                <a:lnTo>
                  <a:pt x="985538" y="982762"/>
                </a:lnTo>
                <a:cubicBezTo>
                  <a:pt x="995214" y="1003071"/>
                  <a:pt x="995214" y="1029309"/>
                  <a:pt x="985538" y="1049618"/>
                </a:cubicBezTo>
                <a:lnTo>
                  <a:pt x="534937" y="1995443"/>
                </a:lnTo>
                <a:cubicBezTo>
                  <a:pt x="517342" y="2032380"/>
                  <a:pt x="477872" y="2032380"/>
                  <a:pt x="460277" y="1995443"/>
                </a:cubicBezTo>
                <a:lnTo>
                  <a:pt x="9676" y="1049618"/>
                </a:lnTo>
                <a:cubicBezTo>
                  <a:pt x="0" y="1029309"/>
                  <a:pt x="0" y="1003071"/>
                  <a:pt x="9676" y="982762"/>
                </a:cubicBezTo>
                <a:lnTo>
                  <a:pt x="460277"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22" name="Picture 121"/>
          <p:cNvPicPr>
            <a:picLocks noChangeAspect="1"/>
          </p:cNvPicPr>
          <p:nvPr/>
        </p:nvPicPr>
        <p:blipFill>
          <a:blip r:embed="rId4"/>
          <a:stretch>
            <a:fillRect/>
          </a:stretch>
        </p:blipFill>
        <p:spPr>
          <a:xfrm>
            <a:off x="1844967" y="1495768"/>
            <a:ext cx="265713" cy="265647"/>
          </a:xfrm>
          <a:prstGeom prst="rect">
            <a:avLst/>
          </a:prstGeom>
        </p:spPr>
      </p:pic>
      <p:sp>
        <p:nvSpPr>
          <p:cNvPr id="123" name="Freeform 5"/>
          <p:cNvSpPr/>
          <p:nvPr/>
        </p:nvSpPr>
        <p:spPr>
          <a:xfrm>
            <a:off x="5738685" y="2033118"/>
            <a:ext cx="5179606" cy="3340392"/>
          </a:xfrm>
          <a:custGeom>
            <a:avLst/>
            <a:gdLst/>
            <a:ahLst/>
            <a:cxnLst/>
            <a:rect l="l" t="t" r="r" b="b"/>
            <a:pathLst>
              <a:path w="5179606" h="3340392">
                <a:moveTo>
                  <a:pt x="0" y="127000"/>
                </a:moveTo>
                <a:cubicBezTo>
                  <a:pt x="0" y="56859"/>
                  <a:pt x="56860" y="0"/>
                  <a:pt x="127000" y="0"/>
                </a:cubicBezTo>
                <a:lnTo>
                  <a:pt x="5052606" y="0"/>
                </a:lnTo>
                <a:cubicBezTo>
                  <a:pt x="5122747" y="0"/>
                  <a:pt x="5179606" y="56859"/>
                  <a:pt x="5179606" y="127000"/>
                </a:cubicBezTo>
                <a:lnTo>
                  <a:pt x="5179606" y="3213392"/>
                </a:lnTo>
                <a:cubicBezTo>
                  <a:pt x="5179606" y="3247074"/>
                  <a:pt x="5166226" y="3279377"/>
                  <a:pt x="5142409" y="3303194"/>
                </a:cubicBezTo>
                <a:cubicBezTo>
                  <a:pt x="5118592" y="3327012"/>
                  <a:pt x="5086289" y="3340392"/>
                  <a:pt x="5052606" y="3340392"/>
                </a:cubicBezTo>
                <a:lnTo>
                  <a:pt x="127000" y="3340392"/>
                </a:lnTo>
                <a:cubicBezTo>
                  <a:pt x="93318" y="3340392"/>
                  <a:pt x="61015" y="3327012"/>
                  <a:pt x="37198" y="3303194"/>
                </a:cubicBezTo>
                <a:cubicBezTo>
                  <a:pt x="13381" y="3279377"/>
                  <a:pt x="0" y="3247074"/>
                  <a:pt x="0" y="3213392"/>
                </a:cubicBezTo>
                <a:lnTo>
                  <a:pt x="0" y="127000"/>
                </a:lnTo>
                <a:close/>
              </a:path>
            </a:pathLst>
          </a:custGeom>
          <a:solidFill>
            <a:srgbClr val="315454"/>
          </a:solidFill>
        </p:spPr>
        <p:txBody>
          <a:bodyPr lIns="127000" rIns="127000" rtlCol="0" anchor="ctr"/>
          <a:lstStyle/>
          <a:p>
            <a:pPr algn="l"/>
            <a:endParaRPr lang="en-US" sz="1100"/>
          </a:p>
        </p:txBody>
      </p:sp>
      <p:sp>
        <p:nvSpPr>
          <p:cNvPr id="124" name="TextBox 6"/>
          <p:cNvSpPr txBox="1"/>
          <p:nvPr/>
        </p:nvSpPr>
        <p:spPr>
          <a:xfrm>
            <a:off x="6134100" y="2331047"/>
            <a:ext cx="1587500" cy="450850"/>
          </a:xfrm>
          <a:prstGeom prst="rect">
            <a:avLst/>
          </a:prstGeom>
          <a:solidFill>
            <a:srgbClr val="FFFFFF">
              <a:alpha val="0"/>
            </a:srgbClr>
          </a:solidFill>
        </p:spPr>
        <p:txBody>
          <a:bodyPr lIns="31750" tIns="12700" rIns="0" bIns="12700" rtlCol="0" anchor="t">
            <a:spAutoFit/>
          </a:bodyPr>
          <a:lstStyle/>
          <a:p>
            <a:pPr algn="l" latinLnBrk="1">
              <a:lnSpc>
                <a:spcPct val="113400"/>
              </a:lnSpc>
            </a:pPr>
            <a:r>
              <a:rPr lang="en-US" sz="2400" b="0">
                <a:solidFill>
                  <a:srgbClr val="FFFFFF"/>
                </a:solidFill>
                <a:latin typeface="思源黑体 CN Heavy"/>
                <a:ea typeface="思源黑体 CN Heavy"/>
              </a:rPr>
              <a:t>多层级管理</a:t>
            </a:r>
            <a:endParaRPr lang="en-US" sz="1100"/>
          </a:p>
        </p:txBody>
      </p:sp>
      <p:sp>
        <p:nvSpPr>
          <p:cNvPr id="125" name="Freeform 7"/>
          <p:cNvSpPr/>
          <p:nvPr/>
        </p:nvSpPr>
        <p:spPr>
          <a:xfrm>
            <a:off x="8796375" y="5556517"/>
            <a:ext cx="2146300" cy="331508"/>
          </a:xfrm>
          <a:custGeom>
            <a:avLst/>
            <a:gdLst/>
            <a:ahLst/>
            <a:cxnLst/>
            <a:rect l="l" t="t" r="r" b="b"/>
            <a:pathLst>
              <a:path w="2146300" h="331508">
                <a:moveTo>
                  <a:pt x="0" y="0"/>
                </a:moveTo>
                <a:lnTo>
                  <a:pt x="0" y="0"/>
                </a:lnTo>
                <a:lnTo>
                  <a:pt x="2146300" y="0"/>
                </a:lnTo>
                <a:lnTo>
                  <a:pt x="2146300" y="0"/>
                </a:lnTo>
                <a:lnTo>
                  <a:pt x="2146300" y="331508"/>
                </a:lnTo>
                <a:lnTo>
                  <a:pt x="2146300" y="331508"/>
                </a:lnTo>
                <a:lnTo>
                  <a:pt x="0" y="331508"/>
                </a:lnTo>
                <a:lnTo>
                  <a:pt x="0" y="331508"/>
                </a:lnTo>
                <a:lnTo>
                  <a:pt x="0" y="0"/>
                </a:lnTo>
                <a:close/>
              </a:path>
            </a:pathLst>
          </a:custGeom>
          <a:solidFill>
            <a:srgbClr val="315454"/>
          </a:solidFill>
        </p:spPr>
        <p:txBody>
          <a:bodyPr lIns="127000" rIns="127000" rtlCol="0" anchor="ctr"/>
          <a:lstStyle/>
          <a:p>
            <a:pPr algn="l"/>
            <a:endParaRPr lang="en-US" sz="1100"/>
          </a:p>
        </p:txBody>
      </p:sp>
      <p:sp>
        <p:nvSpPr>
          <p:cNvPr id="126" name="TextBox 8"/>
          <p:cNvSpPr txBox="1"/>
          <p:nvPr/>
        </p:nvSpPr>
        <p:spPr>
          <a:xfrm>
            <a:off x="5993393" y="2966714"/>
            <a:ext cx="4697768" cy="1473200"/>
          </a:xfrm>
          <a:prstGeom prst="rect">
            <a:avLst/>
          </a:prstGeom>
          <a:solidFill>
            <a:srgbClr val="FFFFFF">
              <a:alpha val="0"/>
            </a:srgbClr>
          </a:solidFill>
        </p:spPr>
        <p:txBody>
          <a:bodyPr lIns="95250" tIns="95250" rIns="0" bIns="95250" rtlCol="0" anchor="t">
            <a:spAutoFit/>
          </a:bodyPr>
          <a:lstStyle/>
          <a:p>
            <a:pPr algn="l" latinLnBrk="1">
              <a:lnSpc>
                <a:spcPct val="113400"/>
              </a:lnSpc>
            </a:pPr>
            <a:endParaRPr lang="en-US" sz="1100" dirty="0"/>
          </a:p>
          <a:p>
            <a:pPr marL="200000" indent="-200000" latinLnBrk="1">
              <a:lnSpc>
                <a:spcPct val="145800"/>
              </a:lnSpc>
              <a:buFont typeface="Arial"/>
              <a:buChar char="•"/>
            </a:pPr>
            <a:r>
              <a:rPr lang="en-US" sz="1400" b="0" dirty="0" err="1">
                <a:solidFill>
                  <a:srgbClr val="FFFFFF"/>
                </a:solidFill>
                <a:latin typeface="Microsoft YaHei"/>
                <a:ea typeface="Microsoft YaHei"/>
              </a:rPr>
              <a:t>项目、组、图层三个层级管理遥感图像及其分析结果</a:t>
            </a:r>
            <a:endParaRPr lang="en-US" sz="1400" b="0" dirty="0">
              <a:solidFill>
                <a:srgbClr val="FFFFFF"/>
              </a:solidFill>
              <a:latin typeface="Microsoft YaHei"/>
              <a:ea typeface="Microsoft YaHei"/>
            </a:endParaRPr>
          </a:p>
          <a:p>
            <a:pPr marL="200000" indent="-200000" latinLnBrk="1">
              <a:lnSpc>
                <a:spcPct val="145800"/>
              </a:lnSpc>
              <a:buFont typeface="Arial"/>
              <a:buChar char="•"/>
            </a:pPr>
            <a:r>
              <a:rPr lang="en-US" sz="1400" b="0" dirty="0" err="1">
                <a:solidFill>
                  <a:srgbClr val="FFFFFF"/>
                </a:solidFill>
                <a:latin typeface="Microsoft YaHei"/>
                <a:ea typeface="Microsoft YaHei"/>
              </a:rPr>
              <a:t>项目内存储所有上传遥感图像及其对应所有分析结果</a:t>
            </a:r>
            <a:endParaRPr lang="en-US" sz="1400" b="0" dirty="0">
              <a:solidFill>
                <a:srgbClr val="FFFFFF"/>
              </a:solidFill>
              <a:latin typeface="Microsoft YaHei"/>
              <a:ea typeface="Microsoft YaHei"/>
            </a:endParaRPr>
          </a:p>
          <a:p>
            <a:pPr marL="200000" indent="-200000" latinLnBrk="1">
              <a:lnSpc>
                <a:spcPct val="145800"/>
              </a:lnSpc>
              <a:buFont typeface="Arial"/>
              <a:buChar char="•"/>
            </a:pPr>
            <a:r>
              <a:rPr lang="en-US" sz="1400" b="0" dirty="0" err="1">
                <a:solidFill>
                  <a:srgbClr val="FFFFFF"/>
                </a:solidFill>
                <a:latin typeface="Microsoft YaHei"/>
                <a:ea typeface="Microsoft YaHei"/>
              </a:rPr>
              <a:t>组内存储单个遥感图像及其所有分析结果</a:t>
            </a:r>
            <a:endParaRPr lang="en-US" sz="1400" b="0" dirty="0">
              <a:solidFill>
                <a:srgbClr val="FFFFFF"/>
              </a:solidFill>
              <a:latin typeface="Microsoft YaHei"/>
              <a:ea typeface="Microsoft YaHei"/>
            </a:endParaRPr>
          </a:p>
          <a:p>
            <a:pPr marL="200000" indent="-200000" latinLnBrk="1">
              <a:lnSpc>
                <a:spcPct val="145800"/>
              </a:lnSpc>
              <a:buFont typeface="Arial"/>
              <a:buChar char="•"/>
            </a:pPr>
            <a:r>
              <a:rPr lang="en-US" sz="1400" b="0" dirty="0" err="1">
                <a:solidFill>
                  <a:srgbClr val="FFFFFF"/>
                </a:solidFill>
                <a:latin typeface="Microsoft YaHei"/>
                <a:ea typeface="Microsoft YaHei"/>
              </a:rPr>
              <a:t>图层为系统最小单元，即图片在系统中表现形式</a:t>
            </a:r>
            <a:endParaRPr lang="en-US" sz="1400" b="0" dirty="0">
              <a:solidFill>
                <a:srgbClr val="FFFFFF"/>
              </a:solidFill>
              <a:latin typeface="Microsoft YaHei"/>
              <a:ea typeface="Microsoft YaHei"/>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1000"/>
                                        <p:tgtEl>
                                          <p:spTgt spid="1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1000"/>
                                        <p:tgtEl>
                                          <p:spTgt spid="1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1000"/>
                                        <p:tgtEl>
                                          <p:spTgt spid="10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1000"/>
                                        <p:tgtEl>
                                          <p:spTgt spid="10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1000"/>
                                        <p:tgtEl>
                                          <p:spTgt spid="10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23" grpId="0" animBg="1"/>
      <p:bldP spid="124" grpId="0" animBg="1"/>
      <p:bldP spid="125" grpId="0" animBg="1"/>
      <p:bldP spid="1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BF4"/>
        </a:solidFill>
        <a:effectLst/>
      </p:bgPr>
    </p:bg>
    <p:spTree>
      <p:nvGrpSpPr>
        <p:cNvPr id="1" name=""/>
        <p:cNvGrpSpPr/>
        <p:nvPr/>
      </p:nvGrpSpPr>
      <p:grpSpPr>
        <a:xfrm>
          <a:off x="0" y="0"/>
          <a:ext cx="0" cy="0"/>
          <a:chOff x="0" y="0"/>
          <a:chExt cx="0" cy="0"/>
        </a:xfrm>
      </p:grpSpPr>
      <p:pic>
        <p:nvPicPr>
          <p:cNvPr id="127" name="Picture 1"/>
          <p:cNvPicPr>
            <a:picLocks noChangeAspect="1"/>
          </p:cNvPicPr>
          <p:nvPr/>
        </p:nvPicPr>
        <p:blipFill>
          <a:blip r:embed="rId2"/>
          <a:stretch>
            <a:fillRect/>
          </a:stretch>
        </p:blipFill>
        <p:spPr>
          <a:xfrm>
            <a:off x="3933431" y="-187439"/>
            <a:ext cx="5114034" cy="4504032"/>
          </a:xfrm>
          <a:prstGeom prst="rect">
            <a:avLst/>
          </a:prstGeom>
        </p:spPr>
      </p:pic>
      <p:pic>
        <p:nvPicPr>
          <p:cNvPr id="128" name="Picture 2"/>
          <p:cNvPicPr>
            <a:picLocks noChangeAspect="1"/>
          </p:cNvPicPr>
          <p:nvPr/>
        </p:nvPicPr>
        <p:blipFill>
          <a:blip r:embed="rId3"/>
          <a:stretch>
            <a:fillRect/>
          </a:stretch>
        </p:blipFill>
        <p:spPr>
          <a:xfrm>
            <a:off x="2304517" y="3771595"/>
            <a:ext cx="4895674" cy="3318625"/>
          </a:xfrm>
          <a:prstGeom prst="rect">
            <a:avLst/>
          </a:prstGeom>
        </p:spPr>
      </p:pic>
      <p:sp>
        <p:nvSpPr>
          <p:cNvPr id="129" name="Freeform 3"/>
          <p:cNvSpPr/>
          <p:nvPr/>
        </p:nvSpPr>
        <p:spPr>
          <a:xfrm>
            <a:off x="0" y="521"/>
            <a:ext cx="11557000" cy="6501879"/>
          </a:xfrm>
          <a:custGeom>
            <a:avLst/>
            <a:gdLst/>
            <a:ahLst/>
            <a:cxnLst/>
            <a:rect l="l" t="t" r="r" b="b"/>
            <a:pathLst>
              <a:path w="11557000" h="6501879">
                <a:moveTo>
                  <a:pt x="0" y="0"/>
                </a:moveTo>
                <a:lnTo>
                  <a:pt x="0" y="0"/>
                </a:lnTo>
                <a:lnTo>
                  <a:pt x="11557000" y="0"/>
                </a:lnTo>
                <a:lnTo>
                  <a:pt x="11557000" y="0"/>
                </a:lnTo>
                <a:lnTo>
                  <a:pt x="11557000" y="6501879"/>
                </a:lnTo>
                <a:lnTo>
                  <a:pt x="11557000" y="6501879"/>
                </a:lnTo>
                <a:lnTo>
                  <a:pt x="0" y="6501879"/>
                </a:lnTo>
                <a:lnTo>
                  <a:pt x="0" y="6501879"/>
                </a:lnTo>
                <a:lnTo>
                  <a:pt x="0" y="0"/>
                </a:lnTo>
                <a:close/>
              </a:path>
            </a:pathLst>
          </a:custGeom>
          <a:solidFill>
            <a:srgbClr val="F2EFE4">
              <a:alpha val="34901"/>
            </a:srgbClr>
          </a:solidFill>
        </p:spPr>
        <p:txBody>
          <a:bodyPr lIns="127000" rIns="127000" rtlCol="0" anchor="ctr"/>
          <a:lstStyle/>
          <a:p>
            <a:pPr algn="l"/>
            <a:endParaRPr lang="en-US" sz="1100"/>
          </a:p>
        </p:txBody>
      </p:sp>
      <p:sp>
        <p:nvSpPr>
          <p:cNvPr id="131" name="Freeform 130"/>
          <p:cNvSpPr/>
          <p:nvPr/>
        </p:nvSpPr>
        <p:spPr>
          <a:xfrm rot="5400000">
            <a:off x="1461550" y="4077337"/>
            <a:ext cx="995213" cy="2032380"/>
          </a:xfrm>
          <a:custGeom>
            <a:avLst/>
            <a:gdLst/>
            <a:ahLst/>
            <a:cxnLst/>
            <a:rect l="l" t="t" r="r" b="b"/>
            <a:pathLst>
              <a:path w="995213" h="2032380">
                <a:moveTo>
                  <a:pt x="460277" y="36937"/>
                </a:moveTo>
                <a:cubicBezTo>
                  <a:pt x="477872" y="0"/>
                  <a:pt x="517342" y="0"/>
                  <a:pt x="534937" y="36937"/>
                </a:cubicBezTo>
                <a:lnTo>
                  <a:pt x="985538" y="982762"/>
                </a:lnTo>
                <a:cubicBezTo>
                  <a:pt x="995214" y="1003071"/>
                  <a:pt x="995214" y="1029309"/>
                  <a:pt x="985538" y="1049618"/>
                </a:cubicBezTo>
                <a:lnTo>
                  <a:pt x="534937" y="1995443"/>
                </a:lnTo>
                <a:cubicBezTo>
                  <a:pt x="517342" y="2032380"/>
                  <a:pt x="477872" y="2032380"/>
                  <a:pt x="460277" y="1995443"/>
                </a:cubicBezTo>
                <a:lnTo>
                  <a:pt x="9676" y="1049618"/>
                </a:lnTo>
                <a:cubicBezTo>
                  <a:pt x="0" y="1029309"/>
                  <a:pt x="0" y="1003071"/>
                  <a:pt x="9676" y="982762"/>
                </a:cubicBezTo>
                <a:lnTo>
                  <a:pt x="460277"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32" name="Picture 131"/>
          <p:cNvPicPr>
            <a:picLocks noChangeAspect="1"/>
          </p:cNvPicPr>
          <p:nvPr/>
        </p:nvPicPr>
        <p:blipFill>
          <a:blip r:embed="rId4"/>
          <a:stretch>
            <a:fillRect/>
          </a:stretch>
        </p:blipFill>
        <p:spPr>
          <a:xfrm>
            <a:off x="1819567" y="4962868"/>
            <a:ext cx="265713" cy="265647"/>
          </a:xfrm>
          <a:prstGeom prst="rect">
            <a:avLst/>
          </a:prstGeom>
        </p:spPr>
      </p:pic>
      <p:sp>
        <p:nvSpPr>
          <p:cNvPr id="133" name="Freeform 132"/>
          <p:cNvSpPr/>
          <p:nvPr/>
        </p:nvSpPr>
        <p:spPr>
          <a:xfrm rot="5400000">
            <a:off x="1563589" y="3698013"/>
            <a:ext cx="814535" cy="1663433"/>
          </a:xfrm>
          <a:custGeom>
            <a:avLst/>
            <a:gdLst/>
            <a:ahLst/>
            <a:cxnLst/>
            <a:rect l="l" t="t" r="r" b="b"/>
            <a:pathLst>
              <a:path w="814535" h="1663433">
                <a:moveTo>
                  <a:pt x="376715" y="30231"/>
                </a:moveTo>
                <a:cubicBezTo>
                  <a:pt x="391115" y="0"/>
                  <a:pt x="423420" y="0"/>
                  <a:pt x="437821" y="30231"/>
                </a:cubicBezTo>
                <a:lnTo>
                  <a:pt x="806616" y="804357"/>
                </a:lnTo>
                <a:cubicBezTo>
                  <a:pt x="814535" y="820979"/>
                  <a:pt x="814535" y="842454"/>
                  <a:pt x="806616" y="859076"/>
                </a:cubicBezTo>
                <a:lnTo>
                  <a:pt x="437821" y="1633201"/>
                </a:lnTo>
                <a:cubicBezTo>
                  <a:pt x="423420" y="1663433"/>
                  <a:pt x="391115" y="1663433"/>
                  <a:pt x="376715" y="1633201"/>
                </a:cubicBezTo>
                <a:lnTo>
                  <a:pt x="7919" y="859076"/>
                </a:lnTo>
                <a:cubicBezTo>
                  <a:pt x="0" y="842454"/>
                  <a:pt x="0" y="820979"/>
                  <a:pt x="7919" y="804357"/>
                </a:cubicBezTo>
                <a:lnTo>
                  <a:pt x="376715" y="30231"/>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34" name="Freeform 133"/>
          <p:cNvSpPr/>
          <p:nvPr/>
        </p:nvSpPr>
        <p:spPr>
          <a:xfrm rot="5400000">
            <a:off x="1461550" y="2921637"/>
            <a:ext cx="995213" cy="2032380"/>
          </a:xfrm>
          <a:custGeom>
            <a:avLst/>
            <a:gdLst/>
            <a:ahLst/>
            <a:cxnLst/>
            <a:rect l="l" t="t" r="r" b="b"/>
            <a:pathLst>
              <a:path w="995213" h="2032380">
                <a:moveTo>
                  <a:pt x="460277" y="36937"/>
                </a:moveTo>
                <a:cubicBezTo>
                  <a:pt x="477872" y="0"/>
                  <a:pt x="517342" y="0"/>
                  <a:pt x="534937" y="36937"/>
                </a:cubicBezTo>
                <a:lnTo>
                  <a:pt x="985538" y="982762"/>
                </a:lnTo>
                <a:cubicBezTo>
                  <a:pt x="995214" y="1003070"/>
                  <a:pt x="995214" y="1029309"/>
                  <a:pt x="985538" y="1049618"/>
                </a:cubicBezTo>
                <a:lnTo>
                  <a:pt x="534937" y="1995443"/>
                </a:lnTo>
                <a:cubicBezTo>
                  <a:pt x="517342" y="2032380"/>
                  <a:pt x="477872" y="2032380"/>
                  <a:pt x="460277" y="1995443"/>
                </a:cubicBezTo>
                <a:lnTo>
                  <a:pt x="9676" y="1049618"/>
                </a:lnTo>
                <a:cubicBezTo>
                  <a:pt x="0" y="1029309"/>
                  <a:pt x="0" y="1003070"/>
                  <a:pt x="9676" y="982762"/>
                </a:cubicBezTo>
                <a:lnTo>
                  <a:pt x="460277"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35" name="Picture 134"/>
          <p:cNvPicPr>
            <a:picLocks noChangeAspect="1"/>
          </p:cNvPicPr>
          <p:nvPr/>
        </p:nvPicPr>
        <p:blipFill>
          <a:blip r:embed="rId4"/>
          <a:stretch>
            <a:fillRect/>
          </a:stretch>
        </p:blipFill>
        <p:spPr>
          <a:xfrm>
            <a:off x="1819567" y="3769068"/>
            <a:ext cx="265713" cy="265647"/>
          </a:xfrm>
          <a:prstGeom prst="rect">
            <a:avLst/>
          </a:prstGeom>
        </p:spPr>
      </p:pic>
      <p:sp>
        <p:nvSpPr>
          <p:cNvPr id="136" name="Freeform 135"/>
          <p:cNvSpPr/>
          <p:nvPr/>
        </p:nvSpPr>
        <p:spPr>
          <a:xfrm rot="5400000">
            <a:off x="2131905" y="2340947"/>
            <a:ext cx="1059019" cy="2162677"/>
          </a:xfrm>
          <a:custGeom>
            <a:avLst/>
            <a:gdLst/>
            <a:ahLst/>
            <a:cxnLst/>
            <a:rect l="l" t="t" r="r" b="b"/>
            <a:pathLst>
              <a:path w="1059019" h="2162677">
                <a:moveTo>
                  <a:pt x="489786" y="39305"/>
                </a:moveTo>
                <a:cubicBezTo>
                  <a:pt x="508509" y="0"/>
                  <a:pt x="550510" y="0"/>
                  <a:pt x="569233" y="39305"/>
                </a:cubicBezTo>
                <a:lnTo>
                  <a:pt x="1048723" y="1045768"/>
                </a:lnTo>
                <a:cubicBezTo>
                  <a:pt x="1059019" y="1067378"/>
                  <a:pt x="1059019" y="1095299"/>
                  <a:pt x="1048723" y="1116910"/>
                </a:cubicBezTo>
                <a:lnTo>
                  <a:pt x="569233" y="2123372"/>
                </a:lnTo>
                <a:cubicBezTo>
                  <a:pt x="550510" y="2162677"/>
                  <a:pt x="508509" y="2162677"/>
                  <a:pt x="489786" y="2123372"/>
                </a:cubicBezTo>
                <a:lnTo>
                  <a:pt x="10296" y="1116910"/>
                </a:lnTo>
                <a:cubicBezTo>
                  <a:pt x="0" y="1095299"/>
                  <a:pt x="0" y="1067378"/>
                  <a:pt x="10296" y="1045768"/>
                </a:cubicBezTo>
                <a:lnTo>
                  <a:pt x="489786" y="39305"/>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37" name="Freeform 136"/>
          <p:cNvSpPr/>
          <p:nvPr/>
        </p:nvSpPr>
        <p:spPr>
          <a:xfrm rot="5400000">
            <a:off x="1461550" y="1765935"/>
            <a:ext cx="995213" cy="2032380"/>
          </a:xfrm>
          <a:custGeom>
            <a:avLst/>
            <a:gdLst/>
            <a:ahLst/>
            <a:cxnLst/>
            <a:rect l="l" t="t" r="r" b="b"/>
            <a:pathLst>
              <a:path w="995213" h="2032380">
                <a:moveTo>
                  <a:pt x="460277" y="36937"/>
                </a:moveTo>
                <a:cubicBezTo>
                  <a:pt x="477872" y="0"/>
                  <a:pt x="517342" y="0"/>
                  <a:pt x="534937" y="36937"/>
                </a:cubicBezTo>
                <a:lnTo>
                  <a:pt x="985538" y="982763"/>
                </a:lnTo>
                <a:cubicBezTo>
                  <a:pt x="995214" y="1003071"/>
                  <a:pt x="995214" y="1029310"/>
                  <a:pt x="985538" y="1049619"/>
                </a:cubicBezTo>
                <a:lnTo>
                  <a:pt x="534937" y="1995444"/>
                </a:lnTo>
                <a:cubicBezTo>
                  <a:pt x="517342" y="2032381"/>
                  <a:pt x="477872" y="2032381"/>
                  <a:pt x="460277" y="1995444"/>
                </a:cubicBezTo>
                <a:lnTo>
                  <a:pt x="9676" y="1049619"/>
                </a:lnTo>
                <a:cubicBezTo>
                  <a:pt x="0" y="1029310"/>
                  <a:pt x="0" y="1003071"/>
                  <a:pt x="9676" y="982763"/>
                </a:cubicBezTo>
                <a:lnTo>
                  <a:pt x="460277"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38" name="Picture 137"/>
          <p:cNvPicPr>
            <a:picLocks noChangeAspect="1"/>
          </p:cNvPicPr>
          <p:nvPr/>
        </p:nvPicPr>
        <p:blipFill>
          <a:blip r:embed="rId5"/>
          <a:stretch>
            <a:fillRect/>
          </a:stretch>
        </p:blipFill>
        <p:spPr>
          <a:xfrm>
            <a:off x="1819567" y="2664168"/>
            <a:ext cx="256923" cy="256860"/>
          </a:xfrm>
          <a:prstGeom prst="rect">
            <a:avLst/>
          </a:prstGeom>
        </p:spPr>
      </p:pic>
      <p:sp>
        <p:nvSpPr>
          <p:cNvPr id="139" name="Freeform 138"/>
          <p:cNvSpPr/>
          <p:nvPr/>
        </p:nvSpPr>
        <p:spPr>
          <a:xfrm rot="5400000">
            <a:off x="1564289" y="1341062"/>
            <a:ext cx="814069" cy="1662457"/>
          </a:xfrm>
          <a:custGeom>
            <a:avLst/>
            <a:gdLst/>
            <a:ahLst/>
            <a:cxnLst/>
            <a:rect l="l" t="t" r="r" b="b"/>
            <a:pathLst>
              <a:path w="814069" h="1662457">
                <a:moveTo>
                  <a:pt x="376499" y="30214"/>
                </a:moveTo>
                <a:cubicBezTo>
                  <a:pt x="390891" y="0"/>
                  <a:pt x="423177" y="0"/>
                  <a:pt x="437570" y="30214"/>
                </a:cubicBezTo>
                <a:lnTo>
                  <a:pt x="806154" y="803885"/>
                </a:lnTo>
                <a:cubicBezTo>
                  <a:pt x="814069" y="820497"/>
                  <a:pt x="814069" y="841960"/>
                  <a:pt x="806154" y="858572"/>
                </a:cubicBezTo>
                <a:lnTo>
                  <a:pt x="437570" y="1632243"/>
                </a:lnTo>
                <a:cubicBezTo>
                  <a:pt x="423177" y="1662457"/>
                  <a:pt x="390891" y="1662457"/>
                  <a:pt x="376499" y="1632243"/>
                </a:cubicBezTo>
                <a:lnTo>
                  <a:pt x="7914" y="858572"/>
                </a:lnTo>
                <a:cubicBezTo>
                  <a:pt x="0" y="841960"/>
                  <a:pt x="0" y="820497"/>
                  <a:pt x="7914" y="803885"/>
                </a:cubicBezTo>
                <a:lnTo>
                  <a:pt x="376499" y="30214"/>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40" name="TextBox 139"/>
          <p:cNvSpPr txBox="1"/>
          <p:nvPr/>
        </p:nvSpPr>
        <p:spPr>
          <a:xfrm>
            <a:off x="1947913" y="3197517"/>
            <a:ext cx="1586001" cy="406400"/>
          </a:xfrm>
          <a:prstGeom prst="rect">
            <a:avLst/>
          </a:prstGeom>
          <a:solidFill>
            <a:srgbClr val="FFFFFF">
              <a:alpha val="0"/>
            </a:srgbClr>
          </a:solidFill>
        </p:spPr>
        <p:txBody>
          <a:bodyPr lIns="95250" tIns="95250" rIns="0" bIns="95250" rtlCol="0" anchor="t">
            <a:spAutoFit/>
          </a:bodyPr>
          <a:lstStyle/>
          <a:p>
            <a:pPr algn="l" latinLnBrk="1">
              <a:lnSpc>
                <a:spcPct val="113400"/>
              </a:lnSpc>
            </a:pPr>
            <a:r>
              <a:rPr lang="en-US" sz="1200" b="1">
                <a:solidFill>
                  <a:srgbClr val="FFFFFF"/>
                </a:solidFill>
                <a:latin typeface="思源黑体 CN Light"/>
                <a:ea typeface="思源黑体 CN Light"/>
              </a:rPr>
              <a:t>多视角分析结果展示</a:t>
            </a:r>
            <a:endParaRPr lang="en-US" sz="1100"/>
          </a:p>
          <a:p>
            <a:pPr latinLnBrk="1"/>
            <a:endParaRPr lang="en-US" sz="1100"/>
          </a:p>
        </p:txBody>
      </p:sp>
      <p:sp>
        <p:nvSpPr>
          <p:cNvPr id="141" name="Freeform 140"/>
          <p:cNvSpPr/>
          <p:nvPr/>
        </p:nvSpPr>
        <p:spPr>
          <a:xfrm rot="5400000">
            <a:off x="1474250" y="661037"/>
            <a:ext cx="995213" cy="2032380"/>
          </a:xfrm>
          <a:custGeom>
            <a:avLst/>
            <a:gdLst/>
            <a:ahLst/>
            <a:cxnLst/>
            <a:rect l="l" t="t" r="r" b="b"/>
            <a:pathLst>
              <a:path w="995213" h="2032380">
                <a:moveTo>
                  <a:pt x="460277" y="36937"/>
                </a:moveTo>
                <a:cubicBezTo>
                  <a:pt x="477872" y="0"/>
                  <a:pt x="517342" y="0"/>
                  <a:pt x="534937" y="36937"/>
                </a:cubicBezTo>
                <a:lnTo>
                  <a:pt x="985538" y="982762"/>
                </a:lnTo>
                <a:cubicBezTo>
                  <a:pt x="995214" y="1003071"/>
                  <a:pt x="995214" y="1029309"/>
                  <a:pt x="985538" y="1049618"/>
                </a:cubicBezTo>
                <a:lnTo>
                  <a:pt x="534937" y="1995443"/>
                </a:lnTo>
                <a:cubicBezTo>
                  <a:pt x="517342" y="2032380"/>
                  <a:pt x="477872" y="2032380"/>
                  <a:pt x="460277" y="1995443"/>
                </a:cubicBezTo>
                <a:lnTo>
                  <a:pt x="9676" y="1049618"/>
                </a:lnTo>
                <a:cubicBezTo>
                  <a:pt x="0" y="1029309"/>
                  <a:pt x="0" y="1003071"/>
                  <a:pt x="9676" y="982762"/>
                </a:cubicBezTo>
                <a:lnTo>
                  <a:pt x="460277"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42" name="Picture 141"/>
          <p:cNvPicPr>
            <a:picLocks noChangeAspect="1"/>
          </p:cNvPicPr>
          <p:nvPr/>
        </p:nvPicPr>
        <p:blipFill>
          <a:blip r:embed="rId4"/>
          <a:stretch>
            <a:fillRect/>
          </a:stretch>
        </p:blipFill>
        <p:spPr>
          <a:xfrm>
            <a:off x="1844967" y="1495768"/>
            <a:ext cx="265713" cy="265647"/>
          </a:xfrm>
          <a:prstGeom prst="rect">
            <a:avLst/>
          </a:prstGeom>
        </p:spPr>
      </p:pic>
      <p:sp>
        <p:nvSpPr>
          <p:cNvPr id="143" name="Freeform 5"/>
          <p:cNvSpPr/>
          <p:nvPr/>
        </p:nvSpPr>
        <p:spPr>
          <a:xfrm>
            <a:off x="5778500" y="2044408"/>
            <a:ext cx="5179606" cy="3449968"/>
          </a:xfrm>
          <a:custGeom>
            <a:avLst/>
            <a:gdLst/>
            <a:ahLst/>
            <a:cxnLst/>
            <a:rect l="l" t="t" r="r" b="b"/>
            <a:pathLst>
              <a:path w="5179606" h="3449968">
                <a:moveTo>
                  <a:pt x="0" y="127000"/>
                </a:moveTo>
                <a:cubicBezTo>
                  <a:pt x="0" y="56860"/>
                  <a:pt x="56860" y="0"/>
                  <a:pt x="127000" y="0"/>
                </a:cubicBezTo>
                <a:lnTo>
                  <a:pt x="5052606" y="0"/>
                </a:lnTo>
                <a:cubicBezTo>
                  <a:pt x="5122746" y="0"/>
                  <a:pt x="5179606" y="56860"/>
                  <a:pt x="5179606" y="127000"/>
                </a:cubicBezTo>
                <a:lnTo>
                  <a:pt x="5179606" y="3322968"/>
                </a:lnTo>
                <a:cubicBezTo>
                  <a:pt x="5179606" y="3393108"/>
                  <a:pt x="5122746" y="3449968"/>
                  <a:pt x="5052606" y="3449968"/>
                </a:cubicBezTo>
                <a:lnTo>
                  <a:pt x="127000" y="3449968"/>
                </a:lnTo>
                <a:cubicBezTo>
                  <a:pt x="56860" y="3449968"/>
                  <a:pt x="0" y="3393108"/>
                  <a:pt x="0" y="3322968"/>
                </a:cubicBezTo>
                <a:lnTo>
                  <a:pt x="0" y="127000"/>
                </a:lnTo>
                <a:close/>
              </a:path>
            </a:pathLst>
          </a:custGeom>
          <a:solidFill>
            <a:srgbClr val="315454"/>
          </a:solidFill>
        </p:spPr>
        <p:txBody>
          <a:bodyPr lIns="127000" rIns="127000" rtlCol="0" anchor="ctr"/>
          <a:lstStyle/>
          <a:p>
            <a:pPr algn="l"/>
            <a:endParaRPr lang="en-US" sz="1100"/>
          </a:p>
        </p:txBody>
      </p:sp>
      <p:sp>
        <p:nvSpPr>
          <p:cNvPr id="144" name="TextBox 6"/>
          <p:cNvSpPr txBox="1"/>
          <p:nvPr/>
        </p:nvSpPr>
        <p:spPr>
          <a:xfrm>
            <a:off x="6134100" y="2331199"/>
            <a:ext cx="2806700" cy="450850"/>
          </a:xfrm>
          <a:prstGeom prst="rect">
            <a:avLst/>
          </a:prstGeom>
          <a:solidFill>
            <a:srgbClr val="FFFFFF">
              <a:alpha val="0"/>
            </a:srgbClr>
          </a:solidFill>
        </p:spPr>
        <p:txBody>
          <a:bodyPr lIns="31750" tIns="12700" rIns="0" bIns="12700" rtlCol="0" anchor="t">
            <a:spAutoFit/>
          </a:bodyPr>
          <a:lstStyle/>
          <a:p>
            <a:pPr algn="l" latinLnBrk="1">
              <a:lnSpc>
                <a:spcPct val="113400"/>
              </a:lnSpc>
            </a:pPr>
            <a:r>
              <a:rPr lang="en-US" sz="2400" b="0">
                <a:solidFill>
                  <a:srgbClr val="FFFFFF"/>
                </a:solidFill>
                <a:latin typeface="思源黑体 CN Heavy"/>
                <a:ea typeface="思源黑体 CN Heavy"/>
              </a:rPr>
              <a:t>多视角分析结果展示</a:t>
            </a:r>
            <a:endParaRPr lang="en-US" sz="1100"/>
          </a:p>
        </p:txBody>
      </p:sp>
      <p:sp>
        <p:nvSpPr>
          <p:cNvPr id="145" name="Freeform 7"/>
          <p:cNvSpPr/>
          <p:nvPr/>
        </p:nvSpPr>
        <p:spPr>
          <a:xfrm>
            <a:off x="8811717" y="5629262"/>
            <a:ext cx="2146300" cy="331508"/>
          </a:xfrm>
          <a:custGeom>
            <a:avLst/>
            <a:gdLst/>
            <a:ahLst/>
            <a:cxnLst/>
            <a:rect l="l" t="t" r="r" b="b"/>
            <a:pathLst>
              <a:path w="2146300" h="331508">
                <a:moveTo>
                  <a:pt x="0" y="0"/>
                </a:moveTo>
                <a:lnTo>
                  <a:pt x="0" y="0"/>
                </a:lnTo>
                <a:lnTo>
                  <a:pt x="2146300" y="0"/>
                </a:lnTo>
                <a:lnTo>
                  <a:pt x="2146300" y="0"/>
                </a:lnTo>
                <a:lnTo>
                  <a:pt x="2146300" y="331508"/>
                </a:lnTo>
                <a:lnTo>
                  <a:pt x="2146300" y="331508"/>
                </a:lnTo>
                <a:lnTo>
                  <a:pt x="0" y="331508"/>
                </a:lnTo>
                <a:lnTo>
                  <a:pt x="0" y="331508"/>
                </a:lnTo>
                <a:lnTo>
                  <a:pt x="0" y="0"/>
                </a:lnTo>
                <a:close/>
              </a:path>
            </a:pathLst>
          </a:custGeom>
          <a:solidFill>
            <a:srgbClr val="315454"/>
          </a:solidFill>
        </p:spPr>
        <p:txBody>
          <a:bodyPr lIns="127000" rIns="127000" rtlCol="0" anchor="ctr"/>
          <a:lstStyle/>
          <a:p>
            <a:pPr algn="l"/>
            <a:endParaRPr lang="en-US" sz="1100"/>
          </a:p>
        </p:txBody>
      </p:sp>
      <p:grpSp>
        <p:nvGrpSpPr>
          <p:cNvPr id="146" name="Group 8"/>
          <p:cNvGrpSpPr/>
          <p:nvPr/>
        </p:nvGrpSpPr>
        <p:grpSpPr>
          <a:xfrm>
            <a:off x="7103479" y="3051243"/>
            <a:ext cx="287113" cy="1270713"/>
            <a:chOff x="7103479" y="3051243"/>
            <a:chExt cx="287113" cy="1270713"/>
          </a:xfrm>
        </p:grpSpPr>
        <p:sp>
          <p:nvSpPr>
            <p:cNvPr id="147" name="Freeform 146"/>
            <p:cNvSpPr/>
            <p:nvPr/>
          </p:nvSpPr>
          <p:spPr>
            <a:xfrm rot="5400000">
              <a:off x="7103479" y="3051243"/>
              <a:ext cx="287113" cy="572213"/>
            </a:xfrm>
            <a:custGeom>
              <a:avLst/>
              <a:gdLst/>
              <a:ahLst/>
              <a:cxnLst/>
              <a:rect l="l" t="t" r="r" b="b"/>
              <a:pathLst>
                <a:path w="287113" h="572213">
                  <a:moveTo>
                    <a:pt x="132787" y="10400"/>
                  </a:moveTo>
                  <a:cubicBezTo>
                    <a:pt x="137863" y="0"/>
                    <a:pt x="149250" y="0"/>
                    <a:pt x="154326" y="10400"/>
                  </a:cubicBezTo>
                  <a:lnTo>
                    <a:pt x="284321" y="276695"/>
                  </a:lnTo>
                  <a:cubicBezTo>
                    <a:pt x="287113" y="282413"/>
                    <a:pt x="287113" y="289800"/>
                    <a:pt x="284321" y="295518"/>
                  </a:cubicBezTo>
                  <a:lnTo>
                    <a:pt x="154326" y="561813"/>
                  </a:lnTo>
                  <a:cubicBezTo>
                    <a:pt x="149250" y="572213"/>
                    <a:pt x="137863" y="572213"/>
                    <a:pt x="132787" y="561813"/>
                  </a:cubicBezTo>
                  <a:lnTo>
                    <a:pt x="2792" y="295518"/>
                  </a:lnTo>
                  <a:cubicBezTo>
                    <a:pt x="0" y="289800"/>
                    <a:pt x="0" y="282413"/>
                    <a:pt x="2792" y="276695"/>
                  </a:cubicBezTo>
                  <a:lnTo>
                    <a:pt x="132787" y="10400"/>
                  </a:lnTo>
                  <a:close/>
                </a:path>
              </a:pathLst>
            </a:custGeom>
            <a:solidFill>
              <a:srgbClr val="F2EFE4"/>
            </a:solidFill>
            <a:ln>
              <a:solidFill>
                <a:srgbClr val="000000"/>
              </a:solidFill>
              <a:prstDash val="solid"/>
              <a:miter/>
            </a:ln>
          </p:spPr>
          <p:txBody>
            <a:bodyPr lIns="127000" rIns="127000" rtlCol="0" anchor="ctr"/>
            <a:lstStyle/>
            <a:p>
              <a:pPr algn="l"/>
              <a:endParaRPr lang="en-US" sz="1100"/>
            </a:p>
          </p:txBody>
        </p:sp>
        <p:sp>
          <p:nvSpPr>
            <p:cNvPr id="148" name="Freeform 147"/>
            <p:cNvSpPr/>
            <p:nvPr/>
          </p:nvSpPr>
          <p:spPr>
            <a:xfrm rot="5400000">
              <a:off x="7103479" y="3406843"/>
              <a:ext cx="287113" cy="572213"/>
            </a:xfrm>
            <a:custGeom>
              <a:avLst/>
              <a:gdLst/>
              <a:ahLst/>
              <a:cxnLst/>
              <a:rect l="l" t="t" r="r" b="b"/>
              <a:pathLst>
                <a:path w="287113" h="572213">
                  <a:moveTo>
                    <a:pt x="132787" y="10399"/>
                  </a:moveTo>
                  <a:cubicBezTo>
                    <a:pt x="137863" y="0"/>
                    <a:pt x="149250" y="0"/>
                    <a:pt x="154326" y="10399"/>
                  </a:cubicBezTo>
                  <a:lnTo>
                    <a:pt x="284321" y="276695"/>
                  </a:lnTo>
                  <a:cubicBezTo>
                    <a:pt x="287113" y="282413"/>
                    <a:pt x="287113" y="289800"/>
                    <a:pt x="284321" y="295518"/>
                  </a:cubicBezTo>
                  <a:lnTo>
                    <a:pt x="154326" y="561813"/>
                  </a:lnTo>
                  <a:cubicBezTo>
                    <a:pt x="149250" y="572213"/>
                    <a:pt x="137863" y="572213"/>
                    <a:pt x="132787" y="561813"/>
                  </a:cubicBezTo>
                  <a:lnTo>
                    <a:pt x="2792" y="295518"/>
                  </a:lnTo>
                  <a:cubicBezTo>
                    <a:pt x="0" y="289800"/>
                    <a:pt x="0" y="282413"/>
                    <a:pt x="2792" y="276695"/>
                  </a:cubicBezTo>
                  <a:lnTo>
                    <a:pt x="132787" y="10399"/>
                  </a:lnTo>
                  <a:close/>
                </a:path>
              </a:pathLst>
            </a:custGeom>
            <a:solidFill>
              <a:srgbClr val="F2EFE4"/>
            </a:solidFill>
            <a:ln>
              <a:solidFill>
                <a:srgbClr val="000000"/>
              </a:solidFill>
              <a:prstDash val="solid"/>
              <a:miter/>
            </a:ln>
          </p:spPr>
          <p:txBody>
            <a:bodyPr lIns="127000" rIns="127000" rtlCol="0" anchor="ctr"/>
            <a:lstStyle/>
            <a:p>
              <a:pPr algn="l"/>
              <a:endParaRPr lang="en-US" sz="1100"/>
            </a:p>
          </p:txBody>
        </p:sp>
        <p:sp>
          <p:nvSpPr>
            <p:cNvPr id="149" name="Freeform 148"/>
            <p:cNvSpPr/>
            <p:nvPr/>
          </p:nvSpPr>
          <p:spPr>
            <a:xfrm rot="5400000">
              <a:off x="7103479" y="3749743"/>
              <a:ext cx="287113" cy="572213"/>
            </a:xfrm>
            <a:custGeom>
              <a:avLst/>
              <a:gdLst/>
              <a:ahLst/>
              <a:cxnLst/>
              <a:rect l="l" t="t" r="r" b="b"/>
              <a:pathLst>
                <a:path w="287113" h="572213">
                  <a:moveTo>
                    <a:pt x="132787" y="10399"/>
                  </a:moveTo>
                  <a:cubicBezTo>
                    <a:pt x="137863" y="0"/>
                    <a:pt x="149250" y="0"/>
                    <a:pt x="154326" y="10399"/>
                  </a:cubicBezTo>
                  <a:lnTo>
                    <a:pt x="284321" y="276695"/>
                  </a:lnTo>
                  <a:cubicBezTo>
                    <a:pt x="287113" y="282413"/>
                    <a:pt x="287113" y="289800"/>
                    <a:pt x="284321" y="295518"/>
                  </a:cubicBezTo>
                  <a:lnTo>
                    <a:pt x="154326" y="561813"/>
                  </a:lnTo>
                  <a:cubicBezTo>
                    <a:pt x="149250" y="572213"/>
                    <a:pt x="137863" y="572213"/>
                    <a:pt x="132787" y="561813"/>
                  </a:cubicBezTo>
                  <a:lnTo>
                    <a:pt x="2792" y="295518"/>
                  </a:lnTo>
                  <a:cubicBezTo>
                    <a:pt x="0" y="289800"/>
                    <a:pt x="0" y="282413"/>
                    <a:pt x="2792" y="276695"/>
                  </a:cubicBezTo>
                  <a:lnTo>
                    <a:pt x="132787" y="10399"/>
                  </a:lnTo>
                  <a:close/>
                </a:path>
              </a:pathLst>
            </a:custGeom>
            <a:solidFill>
              <a:srgbClr val="F2EFE4"/>
            </a:solidFill>
            <a:ln>
              <a:solidFill>
                <a:srgbClr val="000000"/>
              </a:solidFill>
              <a:prstDash val="solid"/>
              <a:miter/>
            </a:ln>
          </p:spPr>
          <p:txBody>
            <a:bodyPr lIns="127000" rIns="127000" rtlCol="0" anchor="ctr"/>
            <a:lstStyle/>
            <a:p>
              <a:pPr algn="l"/>
              <a:endParaRPr lang="en-US" sz="1100"/>
            </a:p>
          </p:txBody>
        </p:sp>
      </p:grpSp>
      <p:grpSp>
        <p:nvGrpSpPr>
          <p:cNvPr id="150" name="Group 9"/>
          <p:cNvGrpSpPr/>
          <p:nvPr/>
        </p:nvGrpSpPr>
        <p:grpSpPr>
          <a:xfrm>
            <a:off x="9040482" y="3250590"/>
            <a:ext cx="698500" cy="832574"/>
            <a:chOff x="9040482" y="3250590"/>
            <a:chExt cx="698500" cy="832574"/>
          </a:xfrm>
        </p:grpSpPr>
        <p:sp>
          <p:nvSpPr>
            <p:cNvPr id="151" name="Freeform 150"/>
            <p:cNvSpPr/>
            <p:nvPr/>
          </p:nvSpPr>
          <p:spPr>
            <a:xfrm>
              <a:off x="9040482" y="3339490"/>
              <a:ext cx="698500" cy="698500"/>
            </a:xfrm>
            <a:custGeom>
              <a:avLst/>
              <a:gdLst/>
              <a:ahLst/>
              <a:cxnLst/>
              <a:rect l="l" t="t" r="r" b="b"/>
              <a:pathLst>
                <a:path w="698500" h="698500">
                  <a:moveTo>
                    <a:pt x="0" y="139700"/>
                  </a:moveTo>
                  <a:cubicBezTo>
                    <a:pt x="0" y="62546"/>
                    <a:pt x="62546" y="0"/>
                    <a:pt x="139700" y="0"/>
                  </a:cubicBezTo>
                  <a:lnTo>
                    <a:pt x="558800" y="0"/>
                  </a:lnTo>
                  <a:cubicBezTo>
                    <a:pt x="635954" y="0"/>
                    <a:pt x="698500" y="62546"/>
                    <a:pt x="698500" y="139700"/>
                  </a:cubicBezTo>
                  <a:lnTo>
                    <a:pt x="698500" y="558800"/>
                  </a:lnTo>
                  <a:cubicBezTo>
                    <a:pt x="698500" y="635955"/>
                    <a:pt x="635954" y="698500"/>
                    <a:pt x="558800" y="698500"/>
                  </a:cubicBezTo>
                  <a:lnTo>
                    <a:pt x="139700" y="698500"/>
                  </a:lnTo>
                  <a:cubicBezTo>
                    <a:pt x="62546" y="698500"/>
                    <a:pt x="0" y="635955"/>
                    <a:pt x="0" y="558800"/>
                  </a:cubicBezTo>
                  <a:lnTo>
                    <a:pt x="0" y="139700"/>
                  </a:lnTo>
                  <a:close/>
                </a:path>
              </a:pathLst>
            </a:custGeom>
            <a:solidFill>
              <a:srgbClr val="F2EFE4"/>
            </a:solidFill>
          </p:spPr>
          <p:txBody>
            <a:bodyPr lIns="127000" rIns="127000" rtlCol="0" anchor="ctr"/>
            <a:lstStyle/>
            <a:p>
              <a:pPr algn="l"/>
              <a:endParaRPr lang="en-US" sz="1100"/>
            </a:p>
          </p:txBody>
        </p:sp>
        <p:sp>
          <p:nvSpPr>
            <p:cNvPr id="152" name="Freeform 151"/>
            <p:cNvSpPr/>
            <p:nvPr/>
          </p:nvSpPr>
          <p:spPr>
            <a:xfrm>
              <a:off x="9040482" y="3339490"/>
              <a:ext cx="357492" cy="698500"/>
            </a:xfrm>
            <a:custGeom>
              <a:avLst/>
              <a:gdLst/>
              <a:ahLst/>
              <a:cxnLst/>
              <a:rect l="l" t="t" r="r" b="b"/>
              <a:pathLst>
                <a:path w="357492" h="698500">
                  <a:moveTo>
                    <a:pt x="0" y="139700"/>
                  </a:moveTo>
                  <a:cubicBezTo>
                    <a:pt x="0" y="62546"/>
                    <a:pt x="62546" y="0"/>
                    <a:pt x="139700" y="0"/>
                  </a:cubicBezTo>
                  <a:lnTo>
                    <a:pt x="357493" y="0"/>
                  </a:lnTo>
                  <a:lnTo>
                    <a:pt x="357493" y="0"/>
                  </a:lnTo>
                  <a:lnTo>
                    <a:pt x="357493" y="698500"/>
                  </a:lnTo>
                  <a:lnTo>
                    <a:pt x="357493" y="698500"/>
                  </a:lnTo>
                  <a:lnTo>
                    <a:pt x="139700" y="698500"/>
                  </a:lnTo>
                  <a:cubicBezTo>
                    <a:pt x="62546" y="698500"/>
                    <a:pt x="0" y="635955"/>
                    <a:pt x="0" y="558800"/>
                  </a:cubicBezTo>
                  <a:lnTo>
                    <a:pt x="0" y="139700"/>
                  </a:lnTo>
                  <a:close/>
                </a:path>
              </a:pathLst>
            </a:custGeom>
            <a:solidFill>
              <a:srgbClr val="C39985"/>
            </a:solidFill>
          </p:spPr>
          <p:txBody>
            <a:bodyPr lIns="127000" rIns="127000" rtlCol="0" anchor="ctr"/>
            <a:lstStyle/>
            <a:p>
              <a:pPr algn="l"/>
              <a:endParaRPr lang="en-US" sz="1100"/>
            </a:p>
          </p:txBody>
        </p:sp>
        <p:cxnSp>
          <p:nvCxnSpPr>
            <p:cNvPr id="153" name="Connector 152"/>
            <p:cNvCxnSpPr/>
            <p:nvPr/>
          </p:nvCxnSpPr>
          <p:spPr>
            <a:xfrm flipH="1">
              <a:off x="9386316" y="3250590"/>
              <a:ext cx="9766" cy="832574"/>
            </a:xfrm>
            <a:prstGeom prst="straightConnector1">
              <a:avLst/>
            </a:prstGeom>
            <a:solidFill>
              <a:srgbClr val="315454"/>
            </a:solidFill>
            <a:ln w="19050">
              <a:solidFill>
                <a:srgbClr val="315454"/>
              </a:solidFill>
              <a:prstDash val="solid"/>
              <a:headEnd type="none" w="med" len="med"/>
              <a:tailEnd type="none" w="med" len="med"/>
            </a:ln>
          </p:spPr>
        </p:cxnSp>
        <p:sp>
          <p:nvSpPr>
            <p:cNvPr id="154" name="Freeform 153"/>
            <p:cNvSpPr/>
            <p:nvPr/>
          </p:nvSpPr>
          <p:spPr>
            <a:xfrm>
              <a:off x="9192882" y="3555390"/>
              <a:ext cx="392443" cy="261633"/>
            </a:xfrm>
            <a:custGeom>
              <a:avLst/>
              <a:gdLst/>
              <a:ahLst/>
              <a:cxnLst/>
              <a:rect l="l" t="t" r="r" b="b"/>
              <a:pathLst>
                <a:path w="392443" h="261633">
                  <a:moveTo>
                    <a:pt x="0" y="130810"/>
                  </a:moveTo>
                  <a:lnTo>
                    <a:pt x="117729" y="0"/>
                  </a:lnTo>
                  <a:lnTo>
                    <a:pt x="117729" y="65342"/>
                  </a:lnTo>
                  <a:lnTo>
                    <a:pt x="274714" y="65342"/>
                  </a:lnTo>
                  <a:lnTo>
                    <a:pt x="274714" y="0"/>
                  </a:lnTo>
                  <a:lnTo>
                    <a:pt x="392443" y="130810"/>
                  </a:lnTo>
                  <a:lnTo>
                    <a:pt x="274714" y="261633"/>
                  </a:lnTo>
                  <a:lnTo>
                    <a:pt x="274714" y="196292"/>
                  </a:lnTo>
                  <a:lnTo>
                    <a:pt x="117729" y="196292"/>
                  </a:lnTo>
                  <a:lnTo>
                    <a:pt x="117729" y="261633"/>
                  </a:lnTo>
                  <a:close/>
                </a:path>
              </a:pathLst>
            </a:custGeom>
            <a:solidFill>
              <a:srgbClr val="FFFFFF"/>
            </a:solidFill>
          </p:spPr>
          <p:txBody>
            <a:bodyPr lIns="127000" rIns="127000" rtlCol="0" anchor="ctr"/>
            <a:lstStyle/>
            <a:p>
              <a:pPr algn="l"/>
              <a:endParaRPr lang="en-US" sz="1100"/>
            </a:p>
          </p:txBody>
        </p:sp>
      </p:grpSp>
      <p:sp>
        <p:nvSpPr>
          <p:cNvPr id="155" name="TextBox 10"/>
          <p:cNvSpPr txBox="1"/>
          <p:nvPr/>
        </p:nvSpPr>
        <p:spPr>
          <a:xfrm>
            <a:off x="6642100" y="4310456"/>
            <a:ext cx="1270000" cy="4381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400" b="1">
                <a:solidFill>
                  <a:srgbClr val="FFFFFF"/>
                </a:solidFill>
                <a:latin typeface="思源黑体 CN Light"/>
                <a:ea typeface="思源黑体 CN Light"/>
              </a:rPr>
              <a:t>轴测视角</a:t>
            </a:r>
            <a:endParaRPr lang="en-US" sz="1100"/>
          </a:p>
        </p:txBody>
      </p:sp>
      <p:sp>
        <p:nvSpPr>
          <p:cNvPr id="156" name="TextBox 11"/>
          <p:cNvSpPr txBox="1"/>
          <p:nvPr/>
        </p:nvSpPr>
        <p:spPr>
          <a:xfrm>
            <a:off x="8751253" y="4310355"/>
            <a:ext cx="1270000" cy="4381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400" b="1">
                <a:solidFill>
                  <a:srgbClr val="FFFFFF"/>
                </a:solidFill>
                <a:latin typeface="思源黑体 CN Light"/>
                <a:ea typeface="思源黑体 CN Light"/>
              </a:rPr>
              <a:t>平面视角</a:t>
            </a:r>
            <a:endParaRPr lang="en-US" sz="1100"/>
          </a:p>
        </p:txBody>
      </p:sp>
      <p:sp>
        <p:nvSpPr>
          <p:cNvPr id="157" name="TextBox 12"/>
          <p:cNvSpPr txBox="1"/>
          <p:nvPr/>
        </p:nvSpPr>
        <p:spPr>
          <a:xfrm>
            <a:off x="6642100" y="4661789"/>
            <a:ext cx="1270000" cy="61595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000" b="1">
                <a:solidFill>
                  <a:srgbClr val="FFFFFF"/>
                </a:solidFill>
                <a:latin typeface="思源黑体 CN Light"/>
                <a:ea typeface="思源黑体 CN Light"/>
              </a:rPr>
              <a:t>全局展示分析结果与原图像对照关系</a:t>
            </a:r>
            <a:endParaRPr lang="en-US" sz="1100"/>
          </a:p>
          <a:p>
            <a:pPr algn="ctr" latinLnBrk="1"/>
            <a:endParaRPr lang="en-US" sz="1100"/>
          </a:p>
        </p:txBody>
      </p:sp>
      <p:sp>
        <p:nvSpPr>
          <p:cNvPr id="158" name="TextBox 13"/>
          <p:cNvSpPr txBox="1"/>
          <p:nvPr/>
        </p:nvSpPr>
        <p:spPr>
          <a:xfrm>
            <a:off x="8751189" y="4661840"/>
            <a:ext cx="1270000" cy="647700"/>
          </a:xfrm>
          <a:prstGeom prst="rect">
            <a:avLst/>
          </a:prstGeom>
          <a:solidFill>
            <a:srgbClr val="FFFFFF">
              <a:alpha val="0"/>
            </a:srgbClr>
          </a:solidFill>
        </p:spPr>
        <p:txBody>
          <a:bodyPr lIns="0" tIns="95250" rIns="0" bIns="95250" rtlCol="0" anchor="t">
            <a:spAutoFit/>
          </a:bodyPr>
          <a:lstStyle/>
          <a:p>
            <a:pPr algn="ctr" latinLnBrk="1">
              <a:lnSpc>
                <a:spcPct val="145800"/>
              </a:lnSpc>
            </a:pPr>
            <a:r>
              <a:rPr lang="en-US" sz="1000" b="1">
                <a:solidFill>
                  <a:srgbClr val="FFFFFF"/>
                </a:solidFill>
                <a:latin typeface="思源黑体 CN Light"/>
                <a:ea typeface="思源黑体 CN Light"/>
              </a:rPr>
              <a:t>对比查看分析结果细节与原图关系</a:t>
            </a:r>
            <a:endParaRPr lang="en-US" sz="11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1000"/>
                                        <p:tgtEl>
                                          <p:spTgt spid="1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1000"/>
                                        <p:tgtEl>
                                          <p:spTgt spid="1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1000"/>
                                        <p:tgtEl>
                                          <p:spTgt spid="1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1000"/>
                                        <p:tgtEl>
                                          <p:spTgt spid="1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1000"/>
                                        <p:tgtEl>
                                          <p:spTgt spid="1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5"/>
                                        </p:tgtEl>
                                        <p:attrNameLst>
                                          <p:attrName>style.visibility</p:attrName>
                                        </p:attrNameLst>
                                      </p:cBhvr>
                                      <p:to>
                                        <p:strVal val="visible"/>
                                      </p:to>
                                    </p:set>
                                    <p:animEffect transition="in" filter="fade">
                                      <p:cBhvr>
                                        <p:cTn id="25" dur="1000"/>
                                        <p:tgtEl>
                                          <p:spTgt spid="1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6"/>
                                        </p:tgtEl>
                                        <p:attrNameLst>
                                          <p:attrName>style.visibility</p:attrName>
                                        </p:attrNameLst>
                                      </p:cBhvr>
                                      <p:to>
                                        <p:strVal val="visible"/>
                                      </p:to>
                                    </p:set>
                                    <p:animEffect transition="in" filter="fade">
                                      <p:cBhvr>
                                        <p:cTn id="28" dur="1000"/>
                                        <p:tgtEl>
                                          <p:spTgt spid="1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7"/>
                                        </p:tgtEl>
                                        <p:attrNameLst>
                                          <p:attrName>style.visibility</p:attrName>
                                        </p:attrNameLst>
                                      </p:cBhvr>
                                      <p:to>
                                        <p:strVal val="visible"/>
                                      </p:to>
                                    </p:set>
                                    <p:animEffect transition="in" filter="fade">
                                      <p:cBhvr>
                                        <p:cTn id="31" dur="1000"/>
                                        <p:tgtEl>
                                          <p:spTgt spid="1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1000"/>
                                        <p:tgtEl>
                                          <p:spTgt spid="1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6"/>
                                        </p:tgtEl>
                                        <p:attrNameLst>
                                          <p:attrName>style.visibility</p:attrName>
                                        </p:attrNameLst>
                                      </p:cBhvr>
                                      <p:to>
                                        <p:strVal val="visible"/>
                                      </p:to>
                                    </p:set>
                                    <p:animEffect transition="in" filter="fade">
                                      <p:cBhvr>
                                        <p:cTn id="40"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29" grpId="0" animBg="1"/>
      <p:bldP spid="143" grpId="0" animBg="1"/>
      <p:bldP spid="144" grpId="0" animBg="1"/>
      <p:bldP spid="145" grpId="0" animBg="1"/>
      <p:bldP spid="146" grpId="0" animBg="1"/>
      <p:bldP spid="150" grpId="0" animBg="1"/>
      <p:bldP spid="155" grpId="0" animBg="1"/>
      <p:bldP spid="156" grpId="0" animBg="1"/>
      <p:bldP spid="157" grpId="0" animBg="1"/>
      <p:bldP spid="1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BF4"/>
        </a:solidFill>
        <a:effectLst/>
      </p:bgPr>
    </p:bg>
    <p:spTree>
      <p:nvGrpSpPr>
        <p:cNvPr id="1" name=""/>
        <p:cNvGrpSpPr/>
        <p:nvPr/>
      </p:nvGrpSpPr>
      <p:grpSpPr>
        <a:xfrm>
          <a:off x="0" y="0"/>
          <a:ext cx="0" cy="0"/>
          <a:chOff x="0" y="0"/>
          <a:chExt cx="0" cy="0"/>
        </a:xfrm>
      </p:grpSpPr>
      <p:pic>
        <p:nvPicPr>
          <p:cNvPr id="159" name="Picture 1"/>
          <p:cNvPicPr>
            <a:picLocks noChangeAspect="1"/>
          </p:cNvPicPr>
          <p:nvPr/>
        </p:nvPicPr>
        <p:blipFill>
          <a:blip r:embed="rId3"/>
          <a:stretch>
            <a:fillRect/>
          </a:stretch>
        </p:blipFill>
        <p:spPr>
          <a:xfrm>
            <a:off x="3228099" y="-367728"/>
            <a:ext cx="5676993" cy="12183256"/>
          </a:xfrm>
          <a:prstGeom prst="rect">
            <a:avLst/>
          </a:prstGeom>
        </p:spPr>
      </p:pic>
      <p:sp>
        <p:nvSpPr>
          <p:cNvPr id="160" name="Freeform 2"/>
          <p:cNvSpPr/>
          <p:nvPr/>
        </p:nvSpPr>
        <p:spPr>
          <a:xfrm>
            <a:off x="0" y="521"/>
            <a:ext cx="11557000" cy="6501879"/>
          </a:xfrm>
          <a:custGeom>
            <a:avLst/>
            <a:gdLst/>
            <a:ahLst/>
            <a:cxnLst/>
            <a:rect l="l" t="t" r="r" b="b"/>
            <a:pathLst>
              <a:path w="11557000" h="6501879">
                <a:moveTo>
                  <a:pt x="0" y="0"/>
                </a:moveTo>
                <a:lnTo>
                  <a:pt x="0" y="0"/>
                </a:lnTo>
                <a:lnTo>
                  <a:pt x="11557000" y="0"/>
                </a:lnTo>
                <a:lnTo>
                  <a:pt x="11557000" y="0"/>
                </a:lnTo>
                <a:lnTo>
                  <a:pt x="11557000" y="6501879"/>
                </a:lnTo>
                <a:lnTo>
                  <a:pt x="11557000" y="6501879"/>
                </a:lnTo>
                <a:lnTo>
                  <a:pt x="0" y="6501879"/>
                </a:lnTo>
                <a:lnTo>
                  <a:pt x="0" y="6501879"/>
                </a:lnTo>
                <a:lnTo>
                  <a:pt x="0" y="0"/>
                </a:lnTo>
                <a:close/>
              </a:path>
            </a:pathLst>
          </a:custGeom>
          <a:solidFill>
            <a:srgbClr val="F2EFE4">
              <a:alpha val="34901"/>
            </a:srgbClr>
          </a:solidFill>
        </p:spPr>
        <p:txBody>
          <a:bodyPr lIns="127000" rIns="127000" rtlCol="0" anchor="ctr"/>
          <a:lstStyle/>
          <a:p>
            <a:pPr algn="l"/>
            <a:endParaRPr lang="en-US" sz="1100"/>
          </a:p>
        </p:txBody>
      </p:sp>
      <p:sp>
        <p:nvSpPr>
          <p:cNvPr id="162" name="Freeform 161"/>
          <p:cNvSpPr/>
          <p:nvPr/>
        </p:nvSpPr>
        <p:spPr>
          <a:xfrm rot="5400000">
            <a:off x="1437649" y="4108045"/>
            <a:ext cx="995213" cy="2032380"/>
          </a:xfrm>
          <a:custGeom>
            <a:avLst/>
            <a:gdLst/>
            <a:ahLst/>
            <a:cxnLst/>
            <a:rect l="l" t="t" r="r" b="b"/>
            <a:pathLst>
              <a:path w="995213" h="2032380">
                <a:moveTo>
                  <a:pt x="460276" y="36937"/>
                </a:moveTo>
                <a:cubicBezTo>
                  <a:pt x="477871" y="0"/>
                  <a:pt x="517342" y="0"/>
                  <a:pt x="534937" y="36937"/>
                </a:cubicBezTo>
                <a:lnTo>
                  <a:pt x="985537" y="982763"/>
                </a:lnTo>
                <a:cubicBezTo>
                  <a:pt x="995213" y="1003071"/>
                  <a:pt x="995213" y="1029310"/>
                  <a:pt x="985537" y="1049619"/>
                </a:cubicBezTo>
                <a:lnTo>
                  <a:pt x="534937" y="1995444"/>
                </a:lnTo>
                <a:cubicBezTo>
                  <a:pt x="517342" y="2032381"/>
                  <a:pt x="477871" y="2032381"/>
                  <a:pt x="460276" y="1995444"/>
                </a:cubicBezTo>
                <a:lnTo>
                  <a:pt x="9676" y="1049619"/>
                </a:lnTo>
                <a:cubicBezTo>
                  <a:pt x="0" y="1029310"/>
                  <a:pt x="0" y="1003071"/>
                  <a:pt x="9676" y="982763"/>
                </a:cubicBezTo>
                <a:lnTo>
                  <a:pt x="460276"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63" name="Picture 162"/>
          <p:cNvPicPr>
            <a:picLocks noChangeAspect="1"/>
          </p:cNvPicPr>
          <p:nvPr/>
        </p:nvPicPr>
        <p:blipFill>
          <a:blip r:embed="rId4"/>
          <a:stretch>
            <a:fillRect/>
          </a:stretch>
        </p:blipFill>
        <p:spPr>
          <a:xfrm>
            <a:off x="1795666" y="4993577"/>
            <a:ext cx="265713" cy="265647"/>
          </a:xfrm>
          <a:prstGeom prst="rect">
            <a:avLst/>
          </a:prstGeom>
        </p:spPr>
      </p:pic>
      <p:sp>
        <p:nvSpPr>
          <p:cNvPr id="164" name="Freeform 163"/>
          <p:cNvSpPr/>
          <p:nvPr/>
        </p:nvSpPr>
        <p:spPr>
          <a:xfrm rot="5400000">
            <a:off x="2134700" y="3505394"/>
            <a:ext cx="1037486" cy="2118746"/>
          </a:xfrm>
          <a:custGeom>
            <a:avLst/>
            <a:gdLst/>
            <a:ahLst/>
            <a:cxnLst/>
            <a:rect l="l" t="t" r="r" b="b"/>
            <a:pathLst>
              <a:path w="1037486" h="2118746">
                <a:moveTo>
                  <a:pt x="479827" y="38506"/>
                </a:moveTo>
                <a:cubicBezTo>
                  <a:pt x="498170" y="0"/>
                  <a:pt x="539317" y="0"/>
                  <a:pt x="557659" y="38506"/>
                </a:cubicBezTo>
                <a:lnTo>
                  <a:pt x="1027399" y="1024524"/>
                </a:lnTo>
                <a:cubicBezTo>
                  <a:pt x="1037486" y="1045696"/>
                  <a:pt x="1037486" y="1073050"/>
                  <a:pt x="1027399" y="1094221"/>
                </a:cubicBezTo>
                <a:lnTo>
                  <a:pt x="557659" y="2080239"/>
                </a:lnTo>
                <a:cubicBezTo>
                  <a:pt x="539317" y="2118746"/>
                  <a:pt x="498170" y="2118746"/>
                  <a:pt x="479827" y="2080239"/>
                </a:cubicBezTo>
                <a:lnTo>
                  <a:pt x="10087" y="1094221"/>
                </a:lnTo>
                <a:cubicBezTo>
                  <a:pt x="0" y="1073050"/>
                  <a:pt x="0" y="1045696"/>
                  <a:pt x="10087" y="1024524"/>
                </a:cubicBezTo>
                <a:lnTo>
                  <a:pt x="479827" y="38506"/>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65" name="Freeform 164"/>
          <p:cNvSpPr/>
          <p:nvPr/>
        </p:nvSpPr>
        <p:spPr>
          <a:xfrm rot="5400000">
            <a:off x="1437649" y="2952345"/>
            <a:ext cx="995213" cy="2032380"/>
          </a:xfrm>
          <a:custGeom>
            <a:avLst/>
            <a:gdLst/>
            <a:ahLst/>
            <a:cxnLst/>
            <a:rect l="l" t="t" r="r" b="b"/>
            <a:pathLst>
              <a:path w="995213" h="2032380">
                <a:moveTo>
                  <a:pt x="460276" y="36937"/>
                </a:moveTo>
                <a:cubicBezTo>
                  <a:pt x="477871" y="0"/>
                  <a:pt x="517342" y="0"/>
                  <a:pt x="534937" y="36937"/>
                </a:cubicBezTo>
                <a:lnTo>
                  <a:pt x="985537" y="982763"/>
                </a:lnTo>
                <a:cubicBezTo>
                  <a:pt x="995213" y="1003071"/>
                  <a:pt x="995213" y="1029310"/>
                  <a:pt x="985537" y="1049619"/>
                </a:cubicBezTo>
                <a:lnTo>
                  <a:pt x="534937" y="1995444"/>
                </a:lnTo>
                <a:cubicBezTo>
                  <a:pt x="517342" y="2032381"/>
                  <a:pt x="477871" y="2032381"/>
                  <a:pt x="460276" y="1995444"/>
                </a:cubicBezTo>
                <a:lnTo>
                  <a:pt x="9676" y="1049619"/>
                </a:lnTo>
                <a:cubicBezTo>
                  <a:pt x="0" y="1029310"/>
                  <a:pt x="0" y="1003071"/>
                  <a:pt x="9676" y="982763"/>
                </a:cubicBezTo>
                <a:lnTo>
                  <a:pt x="460276"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66" name="Picture 165"/>
          <p:cNvPicPr>
            <a:picLocks noChangeAspect="1"/>
          </p:cNvPicPr>
          <p:nvPr/>
        </p:nvPicPr>
        <p:blipFill>
          <a:blip r:embed="rId4"/>
          <a:stretch>
            <a:fillRect/>
          </a:stretch>
        </p:blipFill>
        <p:spPr>
          <a:xfrm>
            <a:off x="1795666" y="3799777"/>
            <a:ext cx="265713" cy="265647"/>
          </a:xfrm>
          <a:prstGeom prst="rect">
            <a:avLst/>
          </a:prstGeom>
        </p:spPr>
      </p:pic>
      <p:sp>
        <p:nvSpPr>
          <p:cNvPr id="167" name="Freeform 166"/>
          <p:cNvSpPr/>
          <p:nvPr/>
        </p:nvSpPr>
        <p:spPr>
          <a:xfrm rot="5400000">
            <a:off x="1548144" y="2624799"/>
            <a:ext cx="830940" cy="1696904"/>
          </a:xfrm>
          <a:custGeom>
            <a:avLst/>
            <a:gdLst/>
            <a:ahLst/>
            <a:cxnLst/>
            <a:rect l="l" t="t" r="r" b="b"/>
            <a:pathLst>
              <a:path w="830940" h="1696904">
                <a:moveTo>
                  <a:pt x="384302" y="30840"/>
                </a:moveTo>
                <a:cubicBezTo>
                  <a:pt x="398993" y="0"/>
                  <a:pt x="431948" y="0"/>
                  <a:pt x="446638" y="30840"/>
                </a:cubicBezTo>
                <a:lnTo>
                  <a:pt x="822862" y="820542"/>
                </a:lnTo>
                <a:cubicBezTo>
                  <a:pt x="830940" y="837498"/>
                  <a:pt x="830940" y="859406"/>
                  <a:pt x="822862" y="876362"/>
                </a:cubicBezTo>
                <a:lnTo>
                  <a:pt x="446638" y="1666064"/>
                </a:lnTo>
                <a:cubicBezTo>
                  <a:pt x="431948" y="1696904"/>
                  <a:pt x="398993" y="1696904"/>
                  <a:pt x="384302" y="1666064"/>
                </a:cubicBezTo>
                <a:lnTo>
                  <a:pt x="8079" y="876362"/>
                </a:lnTo>
                <a:cubicBezTo>
                  <a:pt x="0" y="859406"/>
                  <a:pt x="0" y="837498"/>
                  <a:pt x="8079" y="820542"/>
                </a:cubicBezTo>
                <a:lnTo>
                  <a:pt x="384302" y="30840"/>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68" name="Freeform 167"/>
          <p:cNvSpPr/>
          <p:nvPr/>
        </p:nvSpPr>
        <p:spPr>
          <a:xfrm rot="5400000">
            <a:off x="1437649" y="1796645"/>
            <a:ext cx="995213" cy="2032380"/>
          </a:xfrm>
          <a:custGeom>
            <a:avLst/>
            <a:gdLst/>
            <a:ahLst/>
            <a:cxnLst/>
            <a:rect l="l" t="t" r="r" b="b"/>
            <a:pathLst>
              <a:path w="995213" h="2032380">
                <a:moveTo>
                  <a:pt x="460276" y="36937"/>
                </a:moveTo>
                <a:cubicBezTo>
                  <a:pt x="477871" y="0"/>
                  <a:pt x="517342" y="0"/>
                  <a:pt x="534937" y="36937"/>
                </a:cubicBezTo>
                <a:lnTo>
                  <a:pt x="985537" y="982763"/>
                </a:lnTo>
                <a:cubicBezTo>
                  <a:pt x="995213" y="1003071"/>
                  <a:pt x="995213" y="1029310"/>
                  <a:pt x="985537" y="1049619"/>
                </a:cubicBezTo>
                <a:lnTo>
                  <a:pt x="534937" y="1995444"/>
                </a:lnTo>
                <a:cubicBezTo>
                  <a:pt x="517342" y="2032381"/>
                  <a:pt x="477871" y="2032381"/>
                  <a:pt x="460276" y="1995444"/>
                </a:cubicBezTo>
                <a:lnTo>
                  <a:pt x="9676" y="1049619"/>
                </a:lnTo>
                <a:cubicBezTo>
                  <a:pt x="0" y="1029310"/>
                  <a:pt x="0" y="1003071"/>
                  <a:pt x="9676" y="982763"/>
                </a:cubicBezTo>
                <a:lnTo>
                  <a:pt x="460276"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69" name="Picture 168"/>
          <p:cNvPicPr>
            <a:picLocks noChangeAspect="1"/>
          </p:cNvPicPr>
          <p:nvPr/>
        </p:nvPicPr>
        <p:blipFill>
          <a:blip r:embed="rId5"/>
          <a:stretch>
            <a:fillRect/>
          </a:stretch>
        </p:blipFill>
        <p:spPr>
          <a:xfrm>
            <a:off x="1795666" y="2694877"/>
            <a:ext cx="256923" cy="256860"/>
          </a:xfrm>
          <a:prstGeom prst="rect">
            <a:avLst/>
          </a:prstGeom>
        </p:spPr>
      </p:pic>
      <p:sp>
        <p:nvSpPr>
          <p:cNvPr id="170" name="Freeform 169"/>
          <p:cNvSpPr/>
          <p:nvPr/>
        </p:nvSpPr>
        <p:spPr>
          <a:xfrm rot="5400000">
            <a:off x="1539689" y="1379226"/>
            <a:ext cx="814069" cy="1662457"/>
          </a:xfrm>
          <a:custGeom>
            <a:avLst/>
            <a:gdLst/>
            <a:ahLst/>
            <a:cxnLst/>
            <a:rect l="l" t="t" r="r" b="b"/>
            <a:pathLst>
              <a:path w="814069" h="1662457">
                <a:moveTo>
                  <a:pt x="376499" y="30213"/>
                </a:moveTo>
                <a:cubicBezTo>
                  <a:pt x="390891" y="0"/>
                  <a:pt x="423177" y="0"/>
                  <a:pt x="437570" y="30213"/>
                </a:cubicBezTo>
                <a:lnTo>
                  <a:pt x="806154" y="803884"/>
                </a:lnTo>
                <a:cubicBezTo>
                  <a:pt x="814069" y="820497"/>
                  <a:pt x="814069" y="841959"/>
                  <a:pt x="806154" y="858572"/>
                </a:cubicBezTo>
                <a:lnTo>
                  <a:pt x="437570" y="1632243"/>
                </a:lnTo>
                <a:cubicBezTo>
                  <a:pt x="423177" y="1662456"/>
                  <a:pt x="390891" y="1662456"/>
                  <a:pt x="376499" y="1632243"/>
                </a:cubicBezTo>
                <a:lnTo>
                  <a:pt x="7915" y="858572"/>
                </a:lnTo>
                <a:cubicBezTo>
                  <a:pt x="0" y="841959"/>
                  <a:pt x="0" y="820497"/>
                  <a:pt x="7915" y="803884"/>
                </a:cubicBezTo>
                <a:lnTo>
                  <a:pt x="376499" y="30213"/>
                </a:lnTo>
                <a:close/>
              </a:path>
            </a:pathLst>
          </a:custGeom>
          <a:solidFill>
            <a:srgbClr val="C39985"/>
          </a:solidFill>
          <a:ln w="31750">
            <a:solidFill>
              <a:srgbClr val="315454"/>
            </a:solidFill>
            <a:prstDash val="solid"/>
            <a:miter/>
          </a:ln>
        </p:spPr>
        <p:txBody>
          <a:bodyPr lIns="127000" rIns="127000" rtlCol="0" anchor="ctr"/>
          <a:lstStyle/>
          <a:p>
            <a:pPr algn="l"/>
            <a:endParaRPr lang="en-US" sz="1100"/>
          </a:p>
        </p:txBody>
      </p:sp>
      <p:sp>
        <p:nvSpPr>
          <p:cNvPr id="171" name="TextBox 170"/>
          <p:cNvSpPr txBox="1"/>
          <p:nvPr/>
        </p:nvSpPr>
        <p:spPr>
          <a:xfrm>
            <a:off x="1922666" y="4345877"/>
            <a:ext cx="1586001" cy="406400"/>
          </a:xfrm>
          <a:prstGeom prst="rect">
            <a:avLst/>
          </a:prstGeom>
          <a:solidFill>
            <a:srgbClr val="FFFFFF">
              <a:alpha val="0"/>
            </a:srgbClr>
          </a:solidFill>
        </p:spPr>
        <p:txBody>
          <a:bodyPr lIns="0" tIns="95250" rIns="0" bIns="95250" rtlCol="0" anchor="t">
            <a:spAutoFit/>
          </a:bodyPr>
          <a:lstStyle/>
          <a:p>
            <a:pPr algn="ctr" latinLnBrk="1">
              <a:lnSpc>
                <a:spcPct val="113400"/>
              </a:lnSpc>
            </a:pPr>
            <a:r>
              <a:rPr lang="en-US" sz="1200" b="1">
                <a:solidFill>
                  <a:srgbClr val="FFFFFF"/>
                </a:solidFill>
                <a:latin typeface="思源黑体 CN Light"/>
                <a:ea typeface="思源黑体 CN Light"/>
              </a:rPr>
              <a:t>综合分析</a:t>
            </a:r>
            <a:endParaRPr lang="en-US" sz="1100"/>
          </a:p>
        </p:txBody>
      </p:sp>
      <p:sp>
        <p:nvSpPr>
          <p:cNvPr id="172" name="Freeform 171"/>
          <p:cNvSpPr/>
          <p:nvPr/>
        </p:nvSpPr>
        <p:spPr>
          <a:xfrm rot="5400000">
            <a:off x="1450349" y="691745"/>
            <a:ext cx="995213" cy="2032380"/>
          </a:xfrm>
          <a:custGeom>
            <a:avLst/>
            <a:gdLst/>
            <a:ahLst/>
            <a:cxnLst/>
            <a:rect l="l" t="t" r="r" b="b"/>
            <a:pathLst>
              <a:path w="995213" h="2032380">
                <a:moveTo>
                  <a:pt x="460276" y="36937"/>
                </a:moveTo>
                <a:cubicBezTo>
                  <a:pt x="477871" y="0"/>
                  <a:pt x="517342" y="0"/>
                  <a:pt x="534937" y="36937"/>
                </a:cubicBezTo>
                <a:lnTo>
                  <a:pt x="985537" y="982763"/>
                </a:lnTo>
                <a:cubicBezTo>
                  <a:pt x="995213" y="1003071"/>
                  <a:pt x="995213" y="1029310"/>
                  <a:pt x="985537" y="1049618"/>
                </a:cubicBezTo>
                <a:lnTo>
                  <a:pt x="534937" y="1995444"/>
                </a:lnTo>
                <a:cubicBezTo>
                  <a:pt x="517342" y="2032381"/>
                  <a:pt x="477871" y="2032381"/>
                  <a:pt x="460276" y="1995444"/>
                </a:cubicBezTo>
                <a:lnTo>
                  <a:pt x="9676" y="1049618"/>
                </a:lnTo>
                <a:cubicBezTo>
                  <a:pt x="0" y="1029310"/>
                  <a:pt x="0" y="1003071"/>
                  <a:pt x="9676" y="982763"/>
                </a:cubicBezTo>
                <a:lnTo>
                  <a:pt x="460276" y="36937"/>
                </a:lnTo>
                <a:close/>
              </a:path>
            </a:pathLst>
          </a:custGeom>
          <a:solidFill>
            <a:srgbClr val="315454"/>
          </a:solidFill>
          <a:ln>
            <a:solidFill>
              <a:srgbClr val="000000"/>
            </a:solidFill>
            <a:prstDash val="solid"/>
            <a:miter/>
          </a:ln>
        </p:spPr>
        <p:txBody>
          <a:bodyPr lIns="127000" rIns="127000" rtlCol="0" anchor="ctr"/>
          <a:lstStyle/>
          <a:p>
            <a:pPr algn="l"/>
            <a:endParaRPr lang="en-US" sz="1100"/>
          </a:p>
        </p:txBody>
      </p:sp>
      <p:pic>
        <p:nvPicPr>
          <p:cNvPr id="173" name="Picture 172"/>
          <p:cNvPicPr>
            <a:picLocks noChangeAspect="1"/>
          </p:cNvPicPr>
          <p:nvPr/>
        </p:nvPicPr>
        <p:blipFill>
          <a:blip r:embed="rId4"/>
          <a:stretch>
            <a:fillRect/>
          </a:stretch>
        </p:blipFill>
        <p:spPr>
          <a:xfrm>
            <a:off x="1821066" y="1526476"/>
            <a:ext cx="265713" cy="265647"/>
          </a:xfrm>
          <a:prstGeom prst="rect">
            <a:avLst/>
          </a:prstGeom>
        </p:spPr>
      </p:pic>
      <p:sp>
        <p:nvSpPr>
          <p:cNvPr id="174" name="Freeform 4"/>
          <p:cNvSpPr/>
          <p:nvPr/>
        </p:nvSpPr>
        <p:spPr>
          <a:xfrm>
            <a:off x="5778500" y="2044408"/>
            <a:ext cx="5179606" cy="3449968"/>
          </a:xfrm>
          <a:custGeom>
            <a:avLst/>
            <a:gdLst/>
            <a:ahLst/>
            <a:cxnLst/>
            <a:rect l="l" t="t" r="r" b="b"/>
            <a:pathLst>
              <a:path w="5179606" h="3449968">
                <a:moveTo>
                  <a:pt x="0" y="127000"/>
                </a:moveTo>
                <a:cubicBezTo>
                  <a:pt x="0" y="56860"/>
                  <a:pt x="56860" y="0"/>
                  <a:pt x="127000" y="0"/>
                </a:cubicBezTo>
                <a:lnTo>
                  <a:pt x="5052606" y="0"/>
                </a:lnTo>
                <a:cubicBezTo>
                  <a:pt x="5122746" y="0"/>
                  <a:pt x="5179606" y="56860"/>
                  <a:pt x="5179606" y="127000"/>
                </a:cubicBezTo>
                <a:lnTo>
                  <a:pt x="5179606" y="3322968"/>
                </a:lnTo>
                <a:cubicBezTo>
                  <a:pt x="5179606" y="3393108"/>
                  <a:pt x="5122746" y="3449968"/>
                  <a:pt x="5052606" y="3449968"/>
                </a:cubicBezTo>
                <a:lnTo>
                  <a:pt x="127000" y="3449968"/>
                </a:lnTo>
                <a:cubicBezTo>
                  <a:pt x="56860" y="3449968"/>
                  <a:pt x="0" y="3393108"/>
                  <a:pt x="0" y="3322968"/>
                </a:cubicBezTo>
                <a:lnTo>
                  <a:pt x="0" y="127000"/>
                </a:lnTo>
                <a:close/>
              </a:path>
            </a:pathLst>
          </a:custGeom>
          <a:solidFill>
            <a:srgbClr val="315454"/>
          </a:solidFill>
        </p:spPr>
        <p:txBody>
          <a:bodyPr lIns="127000" rIns="127000" rtlCol="0" anchor="ctr"/>
          <a:lstStyle/>
          <a:p>
            <a:pPr algn="l"/>
            <a:endParaRPr lang="en-US" sz="1100"/>
          </a:p>
        </p:txBody>
      </p:sp>
      <p:sp>
        <p:nvSpPr>
          <p:cNvPr id="175" name="TextBox 5"/>
          <p:cNvSpPr txBox="1"/>
          <p:nvPr/>
        </p:nvSpPr>
        <p:spPr>
          <a:xfrm>
            <a:off x="6146800" y="2331199"/>
            <a:ext cx="1282700" cy="450850"/>
          </a:xfrm>
          <a:prstGeom prst="rect">
            <a:avLst/>
          </a:prstGeom>
          <a:solidFill>
            <a:srgbClr val="FFFFFF">
              <a:alpha val="0"/>
            </a:srgbClr>
          </a:solidFill>
        </p:spPr>
        <p:txBody>
          <a:bodyPr lIns="31750" tIns="12700" rIns="0" bIns="12700" rtlCol="0" anchor="t">
            <a:spAutoFit/>
          </a:bodyPr>
          <a:lstStyle/>
          <a:p>
            <a:pPr algn="l" latinLnBrk="1">
              <a:lnSpc>
                <a:spcPct val="113400"/>
              </a:lnSpc>
            </a:pPr>
            <a:r>
              <a:rPr lang="en-US" sz="2400" b="0">
                <a:solidFill>
                  <a:srgbClr val="FFFFFF"/>
                </a:solidFill>
                <a:latin typeface="思源黑体 CN Heavy"/>
                <a:ea typeface="思源黑体 CN Heavy"/>
              </a:rPr>
              <a:t>综合分析</a:t>
            </a:r>
            <a:endParaRPr lang="en-US" sz="1100"/>
          </a:p>
        </p:txBody>
      </p:sp>
      <p:sp>
        <p:nvSpPr>
          <p:cNvPr id="176" name="Freeform 6"/>
          <p:cNvSpPr/>
          <p:nvPr/>
        </p:nvSpPr>
        <p:spPr>
          <a:xfrm>
            <a:off x="8811717" y="5629262"/>
            <a:ext cx="2146300" cy="331508"/>
          </a:xfrm>
          <a:custGeom>
            <a:avLst/>
            <a:gdLst/>
            <a:ahLst/>
            <a:cxnLst/>
            <a:rect l="l" t="t" r="r" b="b"/>
            <a:pathLst>
              <a:path w="2146300" h="331508">
                <a:moveTo>
                  <a:pt x="0" y="0"/>
                </a:moveTo>
                <a:lnTo>
                  <a:pt x="0" y="0"/>
                </a:lnTo>
                <a:lnTo>
                  <a:pt x="2146300" y="0"/>
                </a:lnTo>
                <a:lnTo>
                  <a:pt x="2146300" y="0"/>
                </a:lnTo>
                <a:lnTo>
                  <a:pt x="2146300" y="331508"/>
                </a:lnTo>
                <a:lnTo>
                  <a:pt x="2146300" y="331508"/>
                </a:lnTo>
                <a:lnTo>
                  <a:pt x="0" y="331508"/>
                </a:lnTo>
                <a:lnTo>
                  <a:pt x="0" y="331508"/>
                </a:lnTo>
                <a:lnTo>
                  <a:pt x="0" y="0"/>
                </a:lnTo>
                <a:close/>
              </a:path>
            </a:pathLst>
          </a:custGeom>
          <a:solidFill>
            <a:srgbClr val="315454"/>
          </a:solidFill>
        </p:spPr>
        <p:txBody>
          <a:bodyPr lIns="127000" rIns="127000" rtlCol="0" anchor="ctr"/>
          <a:lstStyle/>
          <a:p>
            <a:pPr algn="l"/>
            <a:endParaRPr lang="en-US" sz="1100"/>
          </a:p>
        </p:txBody>
      </p:sp>
      <p:grpSp>
        <p:nvGrpSpPr>
          <p:cNvPr id="177" name="Group 7"/>
          <p:cNvGrpSpPr/>
          <p:nvPr/>
        </p:nvGrpSpPr>
        <p:grpSpPr>
          <a:xfrm>
            <a:off x="6628652" y="3735925"/>
            <a:ext cx="329647" cy="1270713"/>
            <a:chOff x="6628652" y="3735925"/>
            <a:chExt cx="329647" cy="1270713"/>
          </a:xfrm>
        </p:grpSpPr>
        <p:sp>
          <p:nvSpPr>
            <p:cNvPr id="178" name="Freeform 177"/>
            <p:cNvSpPr/>
            <p:nvPr/>
          </p:nvSpPr>
          <p:spPr>
            <a:xfrm rot="5400000">
              <a:off x="6628652" y="3735925"/>
              <a:ext cx="287113" cy="572213"/>
            </a:xfrm>
            <a:custGeom>
              <a:avLst/>
              <a:gdLst/>
              <a:ahLst/>
              <a:cxnLst/>
              <a:rect l="l" t="t" r="r" b="b"/>
              <a:pathLst>
                <a:path w="287113" h="572213">
                  <a:moveTo>
                    <a:pt x="132786" y="10400"/>
                  </a:moveTo>
                  <a:cubicBezTo>
                    <a:pt x="137862" y="0"/>
                    <a:pt x="149249" y="0"/>
                    <a:pt x="154325" y="10400"/>
                  </a:cubicBezTo>
                  <a:lnTo>
                    <a:pt x="284321" y="276695"/>
                  </a:lnTo>
                  <a:cubicBezTo>
                    <a:pt x="287112" y="282413"/>
                    <a:pt x="287112" y="289801"/>
                    <a:pt x="284321" y="295519"/>
                  </a:cubicBezTo>
                  <a:lnTo>
                    <a:pt x="154325" y="561814"/>
                  </a:lnTo>
                  <a:cubicBezTo>
                    <a:pt x="149249" y="572213"/>
                    <a:pt x="137862" y="572213"/>
                    <a:pt x="132786" y="561814"/>
                  </a:cubicBezTo>
                  <a:lnTo>
                    <a:pt x="2791" y="295519"/>
                  </a:lnTo>
                  <a:cubicBezTo>
                    <a:pt x="0" y="289801"/>
                    <a:pt x="0" y="282413"/>
                    <a:pt x="2791" y="276695"/>
                  </a:cubicBezTo>
                  <a:lnTo>
                    <a:pt x="132786" y="10400"/>
                  </a:lnTo>
                  <a:close/>
                </a:path>
              </a:pathLst>
            </a:custGeom>
            <a:solidFill>
              <a:srgbClr val="F2EFE4"/>
            </a:solidFill>
            <a:ln>
              <a:solidFill>
                <a:srgbClr val="000000"/>
              </a:solidFill>
              <a:prstDash val="solid"/>
              <a:miter/>
            </a:ln>
          </p:spPr>
          <p:txBody>
            <a:bodyPr lIns="127000" rIns="127000" rtlCol="0" anchor="ctr"/>
            <a:lstStyle/>
            <a:p>
              <a:pPr algn="l"/>
              <a:endParaRPr lang="en-US" sz="1100"/>
            </a:p>
          </p:txBody>
        </p:sp>
        <p:sp>
          <p:nvSpPr>
            <p:cNvPr id="179" name="Freeform 178"/>
            <p:cNvSpPr/>
            <p:nvPr/>
          </p:nvSpPr>
          <p:spPr>
            <a:xfrm rot="5400000">
              <a:off x="6628652" y="4091525"/>
              <a:ext cx="287113" cy="572213"/>
            </a:xfrm>
            <a:custGeom>
              <a:avLst/>
              <a:gdLst/>
              <a:ahLst/>
              <a:cxnLst/>
              <a:rect l="l" t="t" r="r" b="b"/>
              <a:pathLst>
                <a:path w="287113" h="572213">
                  <a:moveTo>
                    <a:pt x="132786" y="10400"/>
                  </a:moveTo>
                  <a:cubicBezTo>
                    <a:pt x="137862" y="0"/>
                    <a:pt x="149249" y="0"/>
                    <a:pt x="154325" y="10400"/>
                  </a:cubicBezTo>
                  <a:lnTo>
                    <a:pt x="284321" y="276695"/>
                  </a:lnTo>
                  <a:cubicBezTo>
                    <a:pt x="287112" y="282413"/>
                    <a:pt x="287112" y="289801"/>
                    <a:pt x="284321" y="295519"/>
                  </a:cubicBezTo>
                  <a:lnTo>
                    <a:pt x="154325" y="561814"/>
                  </a:lnTo>
                  <a:cubicBezTo>
                    <a:pt x="149249" y="572213"/>
                    <a:pt x="137862" y="572213"/>
                    <a:pt x="132786" y="561814"/>
                  </a:cubicBezTo>
                  <a:lnTo>
                    <a:pt x="2791" y="295519"/>
                  </a:lnTo>
                  <a:cubicBezTo>
                    <a:pt x="0" y="289801"/>
                    <a:pt x="0" y="282413"/>
                    <a:pt x="2791" y="276695"/>
                  </a:cubicBezTo>
                  <a:lnTo>
                    <a:pt x="132786" y="10400"/>
                  </a:lnTo>
                  <a:close/>
                </a:path>
              </a:pathLst>
            </a:custGeom>
            <a:solidFill>
              <a:srgbClr val="F2EFE4"/>
            </a:solidFill>
            <a:ln>
              <a:solidFill>
                <a:srgbClr val="000000"/>
              </a:solidFill>
              <a:prstDash val="solid"/>
              <a:miter/>
            </a:ln>
          </p:spPr>
          <p:txBody>
            <a:bodyPr lIns="127000" rIns="127000" rtlCol="0" anchor="ctr"/>
            <a:lstStyle/>
            <a:p>
              <a:pPr algn="l"/>
              <a:endParaRPr lang="en-US" sz="1100"/>
            </a:p>
          </p:txBody>
        </p:sp>
        <p:sp>
          <p:nvSpPr>
            <p:cNvPr id="180" name="Freeform 179"/>
            <p:cNvSpPr/>
            <p:nvPr/>
          </p:nvSpPr>
          <p:spPr>
            <a:xfrm rot="5400000">
              <a:off x="6628652" y="4434425"/>
              <a:ext cx="287113" cy="572213"/>
            </a:xfrm>
            <a:custGeom>
              <a:avLst/>
              <a:gdLst/>
              <a:ahLst/>
              <a:cxnLst/>
              <a:rect l="l" t="t" r="r" b="b"/>
              <a:pathLst>
                <a:path w="287113" h="572213">
                  <a:moveTo>
                    <a:pt x="132786" y="10400"/>
                  </a:moveTo>
                  <a:cubicBezTo>
                    <a:pt x="137862" y="0"/>
                    <a:pt x="149249" y="0"/>
                    <a:pt x="154325" y="10400"/>
                  </a:cubicBezTo>
                  <a:lnTo>
                    <a:pt x="284321" y="276695"/>
                  </a:lnTo>
                  <a:cubicBezTo>
                    <a:pt x="287112" y="282413"/>
                    <a:pt x="287112" y="289801"/>
                    <a:pt x="284321" y="295519"/>
                  </a:cubicBezTo>
                  <a:lnTo>
                    <a:pt x="154325" y="561814"/>
                  </a:lnTo>
                  <a:cubicBezTo>
                    <a:pt x="149249" y="572213"/>
                    <a:pt x="137862" y="572213"/>
                    <a:pt x="132786" y="561814"/>
                  </a:cubicBezTo>
                  <a:lnTo>
                    <a:pt x="2791" y="295519"/>
                  </a:lnTo>
                  <a:cubicBezTo>
                    <a:pt x="0" y="289801"/>
                    <a:pt x="0" y="282413"/>
                    <a:pt x="2791" y="276695"/>
                  </a:cubicBezTo>
                  <a:lnTo>
                    <a:pt x="132786" y="10400"/>
                  </a:lnTo>
                  <a:close/>
                </a:path>
              </a:pathLst>
            </a:custGeom>
            <a:solidFill>
              <a:srgbClr val="F2EFE4"/>
            </a:solidFill>
            <a:ln>
              <a:solidFill>
                <a:srgbClr val="000000"/>
              </a:solidFill>
              <a:prstDash val="solid"/>
              <a:miter/>
            </a:ln>
          </p:spPr>
          <p:txBody>
            <a:bodyPr lIns="127000" rIns="127000" rtlCol="0" anchor="ctr"/>
            <a:lstStyle/>
            <a:p>
              <a:pPr algn="l"/>
              <a:endParaRPr lang="en-US" sz="1100"/>
            </a:p>
          </p:txBody>
        </p:sp>
        <p:sp>
          <p:nvSpPr>
            <p:cNvPr id="181" name="Freeform 180"/>
            <p:cNvSpPr/>
            <p:nvPr/>
          </p:nvSpPr>
          <p:spPr>
            <a:xfrm rot="5400000">
              <a:off x="6832243" y="3902483"/>
              <a:ext cx="126056" cy="251228"/>
            </a:xfrm>
            <a:custGeom>
              <a:avLst/>
              <a:gdLst/>
              <a:ahLst/>
              <a:cxnLst/>
              <a:rect l="l" t="t" r="r" b="b"/>
              <a:pathLst>
                <a:path w="126056" h="251228">
                  <a:moveTo>
                    <a:pt x="58299" y="4566"/>
                  </a:moveTo>
                  <a:cubicBezTo>
                    <a:pt x="60528" y="0"/>
                    <a:pt x="65527" y="0"/>
                    <a:pt x="67756" y="4566"/>
                  </a:cubicBezTo>
                  <a:lnTo>
                    <a:pt x="124830" y="121482"/>
                  </a:lnTo>
                  <a:cubicBezTo>
                    <a:pt x="126055" y="123993"/>
                    <a:pt x="126055" y="127236"/>
                    <a:pt x="124830" y="129747"/>
                  </a:cubicBezTo>
                  <a:lnTo>
                    <a:pt x="67756" y="246663"/>
                  </a:lnTo>
                  <a:cubicBezTo>
                    <a:pt x="65527" y="251229"/>
                    <a:pt x="60528" y="251229"/>
                    <a:pt x="58299" y="246663"/>
                  </a:cubicBezTo>
                  <a:lnTo>
                    <a:pt x="1225" y="129747"/>
                  </a:lnTo>
                  <a:cubicBezTo>
                    <a:pt x="0" y="127236"/>
                    <a:pt x="0" y="123993"/>
                    <a:pt x="1225" y="121482"/>
                  </a:cubicBezTo>
                  <a:lnTo>
                    <a:pt x="58299" y="4566"/>
                  </a:lnTo>
                  <a:close/>
                </a:path>
              </a:pathLst>
            </a:custGeom>
            <a:solidFill>
              <a:srgbClr val="C39985"/>
            </a:solidFill>
            <a:ln>
              <a:solidFill>
                <a:srgbClr val="000000"/>
              </a:solidFill>
              <a:prstDash val="solid"/>
              <a:miter/>
            </a:ln>
          </p:spPr>
          <p:txBody>
            <a:bodyPr lIns="127000" rIns="127000" rtlCol="0" anchor="ctr"/>
            <a:lstStyle/>
            <a:p>
              <a:pPr algn="l"/>
              <a:endParaRPr lang="en-US" sz="1100"/>
            </a:p>
          </p:txBody>
        </p:sp>
        <p:sp>
          <p:nvSpPr>
            <p:cNvPr id="182" name="Freeform 181"/>
            <p:cNvSpPr/>
            <p:nvPr/>
          </p:nvSpPr>
          <p:spPr>
            <a:xfrm rot="5400000">
              <a:off x="6832243" y="4258083"/>
              <a:ext cx="126056" cy="251228"/>
            </a:xfrm>
            <a:custGeom>
              <a:avLst/>
              <a:gdLst/>
              <a:ahLst/>
              <a:cxnLst/>
              <a:rect l="l" t="t" r="r" b="b"/>
              <a:pathLst>
                <a:path w="126056" h="251228">
                  <a:moveTo>
                    <a:pt x="58299" y="4566"/>
                  </a:moveTo>
                  <a:cubicBezTo>
                    <a:pt x="60528" y="0"/>
                    <a:pt x="65527" y="0"/>
                    <a:pt x="67756" y="4566"/>
                  </a:cubicBezTo>
                  <a:lnTo>
                    <a:pt x="124830" y="121482"/>
                  </a:lnTo>
                  <a:cubicBezTo>
                    <a:pt x="126055" y="123993"/>
                    <a:pt x="126055" y="127236"/>
                    <a:pt x="124830" y="129747"/>
                  </a:cubicBezTo>
                  <a:lnTo>
                    <a:pt x="67756" y="246663"/>
                  </a:lnTo>
                  <a:cubicBezTo>
                    <a:pt x="65527" y="251229"/>
                    <a:pt x="60528" y="251229"/>
                    <a:pt x="58299" y="246663"/>
                  </a:cubicBezTo>
                  <a:lnTo>
                    <a:pt x="1225" y="129747"/>
                  </a:lnTo>
                  <a:cubicBezTo>
                    <a:pt x="0" y="127236"/>
                    <a:pt x="0" y="123993"/>
                    <a:pt x="1225" y="121482"/>
                  </a:cubicBezTo>
                  <a:lnTo>
                    <a:pt x="58299" y="4566"/>
                  </a:lnTo>
                  <a:close/>
                </a:path>
              </a:pathLst>
            </a:custGeom>
            <a:solidFill>
              <a:srgbClr val="C39985"/>
            </a:solidFill>
            <a:ln>
              <a:solidFill>
                <a:srgbClr val="000000"/>
              </a:solidFill>
              <a:prstDash val="solid"/>
              <a:miter/>
            </a:ln>
          </p:spPr>
          <p:txBody>
            <a:bodyPr lIns="127000" rIns="127000" rtlCol="0" anchor="ctr"/>
            <a:lstStyle/>
            <a:p>
              <a:pPr algn="l"/>
              <a:endParaRPr lang="en-US" sz="1100"/>
            </a:p>
          </p:txBody>
        </p:sp>
        <p:sp>
          <p:nvSpPr>
            <p:cNvPr id="183" name="Freeform 182"/>
            <p:cNvSpPr/>
            <p:nvPr/>
          </p:nvSpPr>
          <p:spPr>
            <a:xfrm rot="5400000">
              <a:off x="6832243" y="4600983"/>
              <a:ext cx="126056" cy="251228"/>
            </a:xfrm>
            <a:custGeom>
              <a:avLst/>
              <a:gdLst/>
              <a:ahLst/>
              <a:cxnLst/>
              <a:rect l="l" t="t" r="r" b="b"/>
              <a:pathLst>
                <a:path w="126056" h="251228">
                  <a:moveTo>
                    <a:pt x="58299" y="4566"/>
                  </a:moveTo>
                  <a:cubicBezTo>
                    <a:pt x="60528" y="0"/>
                    <a:pt x="65527" y="0"/>
                    <a:pt x="67756" y="4566"/>
                  </a:cubicBezTo>
                  <a:lnTo>
                    <a:pt x="124830" y="121482"/>
                  </a:lnTo>
                  <a:cubicBezTo>
                    <a:pt x="126055" y="123993"/>
                    <a:pt x="126055" y="127236"/>
                    <a:pt x="124830" y="129747"/>
                  </a:cubicBezTo>
                  <a:lnTo>
                    <a:pt x="67756" y="246663"/>
                  </a:lnTo>
                  <a:cubicBezTo>
                    <a:pt x="65527" y="251229"/>
                    <a:pt x="60528" y="251229"/>
                    <a:pt x="58299" y="246663"/>
                  </a:cubicBezTo>
                  <a:lnTo>
                    <a:pt x="1225" y="129747"/>
                  </a:lnTo>
                  <a:cubicBezTo>
                    <a:pt x="0" y="127236"/>
                    <a:pt x="0" y="123993"/>
                    <a:pt x="1225" y="121482"/>
                  </a:cubicBezTo>
                  <a:lnTo>
                    <a:pt x="58299" y="4566"/>
                  </a:lnTo>
                  <a:close/>
                </a:path>
              </a:pathLst>
            </a:custGeom>
            <a:solidFill>
              <a:srgbClr val="C39985"/>
            </a:solidFill>
            <a:ln>
              <a:solidFill>
                <a:srgbClr val="000000"/>
              </a:solidFill>
              <a:prstDash val="solid"/>
              <a:miter/>
            </a:ln>
          </p:spPr>
          <p:txBody>
            <a:bodyPr lIns="127000" rIns="127000" rtlCol="0" anchor="ctr"/>
            <a:lstStyle/>
            <a:p>
              <a:pPr algn="l"/>
              <a:endParaRPr lang="en-US" sz="1100"/>
            </a:p>
          </p:txBody>
        </p:sp>
      </p:grpSp>
      <p:sp>
        <p:nvSpPr>
          <p:cNvPr id="184" name="TextBox 8"/>
          <p:cNvSpPr txBox="1"/>
          <p:nvPr/>
        </p:nvSpPr>
        <p:spPr>
          <a:xfrm>
            <a:off x="7475410" y="3479597"/>
            <a:ext cx="3107131" cy="1149350"/>
          </a:xfrm>
          <a:prstGeom prst="rect">
            <a:avLst/>
          </a:prstGeom>
          <a:solidFill>
            <a:srgbClr val="FFFFFF">
              <a:alpha val="0"/>
            </a:srgbClr>
          </a:solidFill>
        </p:spPr>
        <p:txBody>
          <a:bodyPr lIns="95250" tIns="95250" rIns="0" bIns="95250" rtlCol="0" anchor="t">
            <a:spAutoFit/>
          </a:bodyPr>
          <a:lstStyle/>
          <a:p>
            <a:pPr marL="200000" indent="-200000" algn="l" latinLnBrk="1">
              <a:lnSpc>
                <a:spcPct val="145800"/>
              </a:lnSpc>
              <a:buFont typeface="Arial"/>
              <a:buChar char="•"/>
            </a:pPr>
            <a:r>
              <a:rPr lang="en-US" sz="1400" b="1">
                <a:solidFill>
                  <a:srgbClr val="FFFFFF"/>
                </a:solidFill>
                <a:latin typeface="思源黑体 CN Light"/>
                <a:ea typeface="思源黑体 CN Light"/>
              </a:rPr>
              <a:t>整合关联图片完成的所有输出结果</a:t>
            </a:r>
            <a:endParaRPr lang="en-US" sz="1100"/>
          </a:p>
          <a:p>
            <a:pPr marL="200000" indent="-200000" algn="l" latinLnBrk="1">
              <a:lnSpc>
                <a:spcPct val="145800"/>
              </a:lnSpc>
              <a:buFont typeface="Arial"/>
              <a:buChar char="•"/>
            </a:pPr>
            <a:r>
              <a:rPr lang="en-US" sz="1400" b="1">
                <a:solidFill>
                  <a:srgbClr val="FFFFFF"/>
                </a:solidFill>
                <a:latin typeface="思源黑体 CN Light"/>
                <a:ea typeface="思源黑体 CN Light"/>
              </a:rPr>
              <a:t>展示所有结果分析</a:t>
            </a:r>
          </a:p>
          <a:p>
            <a:pPr marL="200000" indent="-200000" algn="l" latinLnBrk="1">
              <a:lnSpc>
                <a:spcPct val="145800"/>
              </a:lnSpc>
              <a:buFont typeface="Arial"/>
              <a:buChar char="•"/>
            </a:pPr>
            <a:r>
              <a:rPr lang="en-US" sz="1400" b="1">
                <a:solidFill>
                  <a:srgbClr val="FFFFFF"/>
                </a:solidFill>
                <a:latin typeface="思源黑体 CN Light"/>
                <a:ea typeface="思源黑体 CN Light"/>
              </a:rPr>
              <a:t>可自定义范围查看所有结果</a:t>
            </a:r>
          </a:p>
        </p:txBody>
      </p:sp>
      <p:sp>
        <p:nvSpPr>
          <p:cNvPr id="185" name="Freeform 9"/>
          <p:cNvSpPr/>
          <p:nvPr/>
        </p:nvSpPr>
        <p:spPr>
          <a:xfrm>
            <a:off x="6620205" y="3251200"/>
            <a:ext cx="297688" cy="297688"/>
          </a:xfrm>
          <a:custGeom>
            <a:avLst/>
            <a:gdLst/>
            <a:ahLst/>
            <a:cxnLst/>
            <a:rect l="l" t="t" r="r" b="b"/>
            <a:pathLst>
              <a:path w="297688" h="297688">
                <a:moveTo>
                  <a:pt x="0" y="59512"/>
                </a:moveTo>
                <a:cubicBezTo>
                  <a:pt x="0" y="43729"/>
                  <a:pt x="6270" y="28591"/>
                  <a:pt x="17431" y="17431"/>
                </a:cubicBezTo>
                <a:cubicBezTo>
                  <a:pt x="28592" y="6270"/>
                  <a:pt x="43729" y="0"/>
                  <a:pt x="59512" y="0"/>
                </a:cubicBezTo>
                <a:lnTo>
                  <a:pt x="238176" y="0"/>
                </a:lnTo>
                <a:lnTo>
                  <a:pt x="238176" y="0"/>
                </a:lnTo>
                <a:cubicBezTo>
                  <a:pt x="253960" y="0"/>
                  <a:pt x="269097" y="6270"/>
                  <a:pt x="280258" y="17431"/>
                </a:cubicBezTo>
                <a:cubicBezTo>
                  <a:pt x="291418" y="28591"/>
                  <a:pt x="297688" y="43729"/>
                  <a:pt x="297688" y="59512"/>
                </a:cubicBezTo>
                <a:lnTo>
                  <a:pt x="297688" y="238176"/>
                </a:lnTo>
                <a:cubicBezTo>
                  <a:pt x="297688" y="253959"/>
                  <a:pt x="291418" y="269097"/>
                  <a:pt x="280258" y="280257"/>
                </a:cubicBezTo>
                <a:cubicBezTo>
                  <a:pt x="269097" y="291418"/>
                  <a:pt x="253960" y="297688"/>
                  <a:pt x="238176" y="297688"/>
                </a:cubicBezTo>
                <a:lnTo>
                  <a:pt x="59512" y="297688"/>
                </a:lnTo>
                <a:cubicBezTo>
                  <a:pt x="43729" y="297688"/>
                  <a:pt x="28592" y="291418"/>
                  <a:pt x="17431" y="280257"/>
                </a:cubicBezTo>
                <a:cubicBezTo>
                  <a:pt x="6270" y="269097"/>
                  <a:pt x="0" y="253959"/>
                  <a:pt x="0" y="238176"/>
                </a:cubicBezTo>
                <a:lnTo>
                  <a:pt x="0" y="59512"/>
                </a:lnTo>
                <a:close/>
              </a:path>
            </a:pathLst>
          </a:custGeom>
          <a:solidFill>
            <a:srgbClr val="C39985"/>
          </a:solidFill>
        </p:spPr>
        <p:txBody>
          <a:bodyPr lIns="127000" rIns="127000" rtlCol="0" anchor="ctr"/>
          <a:lstStyle/>
          <a:p>
            <a:pPr algn="l"/>
            <a:endParaRPr lang="en-US" sz="1100"/>
          </a:p>
        </p:txBody>
      </p:sp>
      <p:cxnSp>
        <p:nvCxnSpPr>
          <p:cNvPr id="186" name="Connector 10"/>
          <p:cNvCxnSpPr/>
          <p:nvPr/>
        </p:nvCxnSpPr>
        <p:spPr>
          <a:xfrm>
            <a:off x="6765034" y="3643986"/>
            <a:ext cx="0" cy="125387"/>
          </a:xfrm>
          <a:prstGeom prst="straightConnector1">
            <a:avLst/>
          </a:prstGeom>
          <a:solidFill>
            <a:srgbClr val="FFFFFF"/>
          </a:solidFill>
          <a:ln w="6350">
            <a:solidFill>
              <a:srgbClr val="FFFFFF"/>
            </a:solidFill>
            <a:prstDash val="solid"/>
            <a:headEnd type="none" w="med" len="med"/>
            <a:tailEnd type="triangle" w="med" len="med"/>
          </a:ln>
        </p:spPr>
      </p:cxnSp>
      <p:sp>
        <p:nvSpPr>
          <p:cNvPr id="187" name="Freeform 11"/>
          <p:cNvSpPr/>
          <p:nvPr/>
        </p:nvSpPr>
        <p:spPr>
          <a:xfrm>
            <a:off x="6324600" y="3111500"/>
            <a:ext cx="927100" cy="1917700"/>
          </a:xfrm>
          <a:custGeom>
            <a:avLst/>
            <a:gdLst/>
            <a:ahLst/>
            <a:cxnLst/>
            <a:rect l="l" t="t" r="r" b="b"/>
            <a:pathLst>
              <a:path w="927100" h="1917700">
                <a:moveTo>
                  <a:pt x="0" y="185420"/>
                </a:moveTo>
                <a:cubicBezTo>
                  <a:pt x="0" y="136244"/>
                  <a:pt x="19535" y="89081"/>
                  <a:pt x="54308" y="54308"/>
                </a:cubicBezTo>
                <a:cubicBezTo>
                  <a:pt x="89081" y="19535"/>
                  <a:pt x="136244" y="0"/>
                  <a:pt x="185420" y="0"/>
                </a:cubicBezTo>
                <a:lnTo>
                  <a:pt x="741680" y="0"/>
                </a:lnTo>
                <a:cubicBezTo>
                  <a:pt x="844085" y="0"/>
                  <a:pt x="927100" y="83015"/>
                  <a:pt x="927100" y="185420"/>
                </a:cubicBezTo>
                <a:lnTo>
                  <a:pt x="927100" y="1732280"/>
                </a:lnTo>
                <a:cubicBezTo>
                  <a:pt x="927100" y="1781456"/>
                  <a:pt x="907565" y="1828619"/>
                  <a:pt x="872792" y="1863392"/>
                </a:cubicBezTo>
                <a:cubicBezTo>
                  <a:pt x="838019" y="1898165"/>
                  <a:pt x="790856" y="1917700"/>
                  <a:pt x="741680" y="1917700"/>
                </a:cubicBezTo>
                <a:lnTo>
                  <a:pt x="185420" y="1917700"/>
                </a:lnTo>
                <a:cubicBezTo>
                  <a:pt x="136244" y="1917700"/>
                  <a:pt x="89081" y="1898165"/>
                  <a:pt x="54308" y="1863392"/>
                </a:cubicBezTo>
                <a:cubicBezTo>
                  <a:pt x="19535" y="1828619"/>
                  <a:pt x="0" y="1781456"/>
                  <a:pt x="0" y="1732280"/>
                </a:cubicBezTo>
                <a:lnTo>
                  <a:pt x="0" y="185420"/>
                </a:lnTo>
                <a:close/>
              </a:path>
            </a:pathLst>
          </a:custGeom>
          <a:solidFill>
            <a:srgbClr val="FFFFFF">
              <a:alpha val="0"/>
            </a:srgbClr>
          </a:solidFill>
          <a:ln w="12700">
            <a:solidFill>
              <a:srgbClr val="C39985"/>
            </a:solidFill>
            <a:prstDash val="solid"/>
            <a:miter/>
          </a:ln>
        </p:spPr>
        <p:txBody>
          <a:bodyPr lIns="127000" rIns="127000" rtlCol="0" anchor="ctr"/>
          <a:lstStyle/>
          <a:p>
            <a:pPr algn="l"/>
            <a:endParaRPr lang="en-US" sz="11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1000"/>
                                        <p:tgtEl>
                                          <p:spTgt spid="1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animEffect transition="in" filter="fade">
                                      <p:cBhvr>
                                        <p:cTn id="13" dur="1000"/>
                                        <p:tgtEl>
                                          <p:spTgt spid="17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6"/>
                                        </p:tgtEl>
                                        <p:attrNameLst>
                                          <p:attrName>style.visibility</p:attrName>
                                        </p:attrNameLst>
                                      </p:cBhvr>
                                      <p:to>
                                        <p:strVal val="visible"/>
                                      </p:to>
                                    </p:set>
                                    <p:animEffect transition="in" filter="fade">
                                      <p:cBhvr>
                                        <p:cTn id="16" dur="1000"/>
                                        <p:tgtEl>
                                          <p:spTgt spid="1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4"/>
                                        </p:tgtEl>
                                        <p:attrNameLst>
                                          <p:attrName>style.visibility</p:attrName>
                                        </p:attrNameLst>
                                      </p:cBhvr>
                                      <p:to>
                                        <p:strVal val="visible"/>
                                      </p:to>
                                    </p:set>
                                    <p:animEffect transition="in" filter="fade">
                                      <p:cBhvr>
                                        <p:cTn id="19" dur="1000"/>
                                        <p:tgtEl>
                                          <p:spTgt spid="1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1000"/>
                                        <p:tgtEl>
                                          <p:spTgt spid="1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fade">
                                      <p:cBhvr>
                                        <p:cTn id="25" dur="1000"/>
                                        <p:tgtEl>
                                          <p:spTgt spid="18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7"/>
                                        </p:tgtEl>
                                        <p:attrNameLst>
                                          <p:attrName>style.visibility</p:attrName>
                                        </p:attrNameLst>
                                      </p:cBhvr>
                                      <p:to>
                                        <p:strVal val="visible"/>
                                      </p:to>
                                    </p:set>
                                    <p:animEffect transition="in" filter="fade">
                                      <p:cBhvr>
                                        <p:cTn id="28" dur="1000"/>
                                        <p:tgtEl>
                                          <p:spTgt spid="18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1000"/>
                                        <p:tgtEl>
                                          <p:spTgt spid="1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P spid="174" grpId="0" animBg="1"/>
      <p:bldP spid="175" grpId="0" animBg="1"/>
      <p:bldP spid="176" grpId="0" animBg="1"/>
      <p:bldP spid="177" grpId="0" animBg="1"/>
      <p:bldP spid="184" grpId="0" animBg="1"/>
      <p:bldP spid="185" grpId="0" animBg="1"/>
      <p:bldP spid="186" grpId="0" animBg="1"/>
      <p:bldP spid="1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C2ADC887-1710-B0D6-56AA-168C0936085D}"/>
              </a:ext>
            </a:extLst>
          </p:cNvPr>
          <p:cNvSpPr/>
          <p:nvPr/>
        </p:nvSpPr>
        <p:spPr>
          <a:xfrm>
            <a:off x="0" y="521"/>
            <a:ext cx="11557000" cy="6501879"/>
          </a:xfrm>
          <a:custGeom>
            <a:avLst/>
            <a:gdLst/>
            <a:ahLst/>
            <a:cxnLst/>
            <a:rect l="l" t="t" r="r" b="b"/>
            <a:pathLst>
              <a:path w="11557000" h="6501879">
                <a:moveTo>
                  <a:pt x="0" y="0"/>
                </a:moveTo>
                <a:lnTo>
                  <a:pt x="0" y="0"/>
                </a:lnTo>
                <a:lnTo>
                  <a:pt x="11557000" y="0"/>
                </a:lnTo>
                <a:lnTo>
                  <a:pt x="11557000" y="0"/>
                </a:lnTo>
                <a:lnTo>
                  <a:pt x="11557000" y="6501879"/>
                </a:lnTo>
                <a:lnTo>
                  <a:pt x="11557000" y="6501879"/>
                </a:lnTo>
                <a:lnTo>
                  <a:pt x="0" y="6501879"/>
                </a:lnTo>
                <a:lnTo>
                  <a:pt x="0" y="6501879"/>
                </a:lnTo>
                <a:lnTo>
                  <a:pt x="0" y="0"/>
                </a:lnTo>
                <a:close/>
              </a:path>
            </a:pathLst>
          </a:custGeom>
          <a:solidFill>
            <a:srgbClr val="F2EFE4">
              <a:alpha val="34901"/>
            </a:srgbClr>
          </a:solidFill>
        </p:spPr>
        <p:txBody>
          <a:bodyPr lIns="127000" rIns="127000" rtlCol="0" anchor="ctr"/>
          <a:lstStyle/>
          <a:p>
            <a:pPr algn="l"/>
            <a:endParaRPr lang="en-US" sz="1100"/>
          </a:p>
        </p:txBody>
      </p:sp>
      <p:pic>
        <p:nvPicPr>
          <p:cNvPr id="5" name="图片 4">
            <a:extLst>
              <a:ext uri="{FF2B5EF4-FFF2-40B4-BE49-F238E27FC236}">
                <a16:creationId xmlns:a16="http://schemas.microsoft.com/office/drawing/2014/main" id="{92C7C35C-A335-2FCF-6434-28E465327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249" y="480176"/>
            <a:ext cx="9581938" cy="5696081"/>
          </a:xfrm>
          <a:prstGeom prst="rect">
            <a:avLst/>
          </a:prstGeom>
        </p:spPr>
      </p:pic>
      <p:sp>
        <p:nvSpPr>
          <p:cNvPr id="4" name="矩形 3">
            <a:extLst>
              <a:ext uri="{FF2B5EF4-FFF2-40B4-BE49-F238E27FC236}">
                <a16:creationId xmlns:a16="http://schemas.microsoft.com/office/drawing/2014/main" id="{43C1DD4B-E39E-6AAF-5CAE-C7DCE6A78ABF}"/>
              </a:ext>
            </a:extLst>
          </p:cNvPr>
          <p:cNvSpPr/>
          <p:nvPr/>
        </p:nvSpPr>
        <p:spPr>
          <a:xfrm>
            <a:off x="2349500" y="4699000"/>
            <a:ext cx="2667000" cy="914400"/>
          </a:xfrm>
          <a:prstGeom prst="rect">
            <a:avLst/>
          </a:prstGeom>
          <a:noFill/>
          <a:ln w="41275">
            <a:solidFill>
              <a:srgbClr val="315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84882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C2ADC887-1710-B0D6-56AA-168C0936085D}"/>
              </a:ext>
            </a:extLst>
          </p:cNvPr>
          <p:cNvSpPr/>
          <p:nvPr/>
        </p:nvSpPr>
        <p:spPr>
          <a:xfrm>
            <a:off x="0" y="521"/>
            <a:ext cx="11557000" cy="6501879"/>
          </a:xfrm>
          <a:custGeom>
            <a:avLst/>
            <a:gdLst/>
            <a:ahLst/>
            <a:cxnLst/>
            <a:rect l="l" t="t" r="r" b="b"/>
            <a:pathLst>
              <a:path w="11557000" h="6501879">
                <a:moveTo>
                  <a:pt x="0" y="0"/>
                </a:moveTo>
                <a:lnTo>
                  <a:pt x="0" y="0"/>
                </a:lnTo>
                <a:lnTo>
                  <a:pt x="11557000" y="0"/>
                </a:lnTo>
                <a:lnTo>
                  <a:pt x="11557000" y="0"/>
                </a:lnTo>
                <a:lnTo>
                  <a:pt x="11557000" y="6501879"/>
                </a:lnTo>
                <a:lnTo>
                  <a:pt x="11557000" y="6501879"/>
                </a:lnTo>
                <a:lnTo>
                  <a:pt x="0" y="6501879"/>
                </a:lnTo>
                <a:lnTo>
                  <a:pt x="0" y="6501879"/>
                </a:lnTo>
                <a:lnTo>
                  <a:pt x="0" y="0"/>
                </a:lnTo>
                <a:close/>
              </a:path>
            </a:pathLst>
          </a:custGeom>
          <a:solidFill>
            <a:srgbClr val="F2EFE4">
              <a:alpha val="34901"/>
            </a:srgbClr>
          </a:solidFill>
        </p:spPr>
        <p:txBody>
          <a:bodyPr lIns="127000" rIns="127000" rtlCol="0" anchor="ctr"/>
          <a:lstStyle/>
          <a:p>
            <a:pPr algn="l"/>
            <a:endParaRPr lang="en-US" sz="1100"/>
          </a:p>
        </p:txBody>
      </p:sp>
      <p:pic>
        <p:nvPicPr>
          <p:cNvPr id="5" name="图片 4">
            <a:extLst>
              <a:ext uri="{FF2B5EF4-FFF2-40B4-BE49-F238E27FC236}">
                <a16:creationId xmlns:a16="http://schemas.microsoft.com/office/drawing/2014/main" id="{B056855A-0A4D-AA0A-A089-F9371A235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249" y="480176"/>
            <a:ext cx="9581938" cy="5696081"/>
          </a:xfrm>
          <a:prstGeom prst="rect">
            <a:avLst/>
          </a:prstGeom>
        </p:spPr>
      </p:pic>
      <p:sp>
        <p:nvSpPr>
          <p:cNvPr id="4" name="矩形 3">
            <a:extLst>
              <a:ext uri="{FF2B5EF4-FFF2-40B4-BE49-F238E27FC236}">
                <a16:creationId xmlns:a16="http://schemas.microsoft.com/office/drawing/2014/main" id="{43C1DD4B-E39E-6AAF-5CAE-C7DCE6A78ABF}"/>
              </a:ext>
            </a:extLst>
          </p:cNvPr>
          <p:cNvSpPr/>
          <p:nvPr/>
        </p:nvSpPr>
        <p:spPr>
          <a:xfrm>
            <a:off x="7302500" y="965200"/>
            <a:ext cx="1828800" cy="1066800"/>
          </a:xfrm>
          <a:prstGeom prst="rect">
            <a:avLst/>
          </a:prstGeom>
          <a:noFill/>
          <a:ln w="41275">
            <a:solidFill>
              <a:srgbClr val="315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453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806</Words>
  <Application>Microsoft Office PowerPoint</Application>
  <PresentationFormat>自定义</PresentationFormat>
  <Paragraphs>119</Paragraphs>
  <Slides>17</Slides>
  <Notes>13</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Arial</vt:lpstr>
      <vt:lpstr>Calibri</vt:lpstr>
      <vt:lpstr>思源黑体 CN Light</vt:lpstr>
      <vt:lpstr>微软雅黑</vt:lpstr>
      <vt:lpstr>思源黑体 CN Heavy</vt:lpstr>
      <vt:lpstr>等线</vt:lpstr>
      <vt:lpstr>微软雅黑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孙沛杰</dc:creator>
  <cp:lastModifiedBy>孙 沛杰</cp:lastModifiedBy>
  <cp:revision>16</cp:revision>
  <dcterms:created xsi:type="dcterms:W3CDTF">2006-08-16T00:00:00Z</dcterms:created>
  <dcterms:modified xsi:type="dcterms:W3CDTF">2022-07-14T03:09:05Z</dcterms:modified>
</cp:coreProperties>
</file>